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14"/>
  </p:notesMasterIdLst>
  <p:sldIdLst>
    <p:sldId id="281" r:id="rId2"/>
    <p:sldId id="283" r:id="rId3"/>
    <p:sldId id="282" r:id="rId4"/>
    <p:sldId id="285" r:id="rId5"/>
    <p:sldId id="286" r:id="rId6"/>
    <p:sldId id="288" r:id="rId7"/>
    <p:sldId id="301" r:id="rId8"/>
    <p:sldId id="295" r:id="rId9"/>
    <p:sldId id="290" r:id="rId10"/>
    <p:sldId id="297" r:id="rId11"/>
    <p:sldId id="299" r:id="rId12"/>
    <p:sldId id="269" r:id="rId13"/>
  </p:sldIdLst>
  <p:sldSz cx="9144000" cy="6858000" type="screen4x3"/>
  <p:notesSz cx="9144000" cy="6858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0421" autoAdjust="0"/>
  </p:normalViewPr>
  <p:slideViewPr>
    <p:cSldViewPr>
      <p:cViewPr varScale="1">
        <p:scale>
          <a:sx n="83" d="100"/>
          <a:sy n="83" d="100"/>
        </p:scale>
        <p:origin x="606" y="90"/>
      </p:cViewPr>
      <p:guideLst>
        <p:guide orient="horz" pos="2160"/>
        <p:guide pos="2880"/>
      </p:guideLst>
    </p:cSldViewPr>
  </p:slideViewPr>
  <p:outlineViewPr>
    <p:cViewPr>
      <p:scale>
        <a:sx n="33" d="100"/>
        <a:sy n="33" d="100"/>
      </p:scale>
      <p:origin x="0" y="754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AF7C278-83B2-414C-870A-F49BCC69E3D3}" type="datetimeFigureOut">
              <a:rPr lang="uk-UA" smtClean="0"/>
              <a:t>20.02.2016</a:t>
            </a:fld>
            <a:endParaRPr lang="uk-UA"/>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9B46FD9-AF8B-405A-9DDA-9A2D169626DA}" type="slidenum">
              <a:rPr lang="uk-UA" smtClean="0"/>
              <a:t>‹#›</a:t>
            </a:fld>
            <a:endParaRPr lang="uk-UA"/>
          </a:p>
        </p:txBody>
      </p:sp>
    </p:spTree>
    <p:extLst>
      <p:ext uri="{BB962C8B-B14F-4D97-AF65-F5344CB8AC3E}">
        <p14:creationId xmlns:p14="http://schemas.microsoft.com/office/powerpoint/2010/main" val="326686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9B46FD9-AF8B-405A-9DDA-9A2D169626DA}" type="slidenum">
              <a:rPr lang="uk-UA" smtClean="0"/>
              <a:t>1</a:t>
            </a:fld>
            <a:endParaRPr lang="uk-UA"/>
          </a:p>
        </p:txBody>
      </p:sp>
    </p:spTree>
    <p:extLst>
      <p:ext uri="{BB962C8B-B14F-4D97-AF65-F5344CB8AC3E}">
        <p14:creationId xmlns:p14="http://schemas.microsoft.com/office/powerpoint/2010/main" val="196033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B46FD9-AF8B-405A-9DDA-9A2D169626DA}" type="slidenum">
              <a:rPr lang="uk-UA" smtClean="0"/>
              <a:t>2</a:t>
            </a:fld>
            <a:endParaRPr lang="uk-UA"/>
          </a:p>
        </p:txBody>
      </p:sp>
    </p:spTree>
    <p:extLst>
      <p:ext uri="{BB962C8B-B14F-4D97-AF65-F5344CB8AC3E}">
        <p14:creationId xmlns:p14="http://schemas.microsoft.com/office/powerpoint/2010/main" val="97108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9B46FD9-AF8B-405A-9DDA-9A2D169626DA}" type="slidenum">
              <a:rPr lang="uk-UA" smtClean="0"/>
              <a:t>10</a:t>
            </a:fld>
            <a:endParaRPr lang="uk-UA"/>
          </a:p>
        </p:txBody>
      </p:sp>
    </p:spTree>
    <p:extLst>
      <p:ext uri="{BB962C8B-B14F-4D97-AF65-F5344CB8AC3E}">
        <p14:creationId xmlns:p14="http://schemas.microsoft.com/office/powerpoint/2010/main" val="11536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A238479-FFF4-4579-8E98-0D21F972695D}" type="datetimeFigureOut">
              <a:rPr lang="uk-UA" smtClean="0"/>
              <a:t>20.02.2016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356964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A238479-FFF4-4579-8E98-0D21F972695D}" type="datetimeFigureOut">
              <a:rPr lang="uk-UA" smtClean="0"/>
              <a:t>20.02.2016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405220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A238479-FFF4-4579-8E98-0D21F972695D}" type="datetimeFigureOut">
              <a:rPr lang="uk-UA" smtClean="0"/>
              <a:t>20.02.2016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134704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A238479-FFF4-4579-8E98-0D21F972695D}" type="datetimeFigureOut">
              <a:rPr lang="uk-UA" smtClean="0"/>
              <a:t>20.02.2016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72324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238479-FFF4-4579-8E98-0D21F972695D}" type="datetimeFigureOut">
              <a:rPr lang="uk-UA" smtClean="0"/>
              <a:t>20.02.2016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3160350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A238479-FFF4-4579-8E98-0D21F972695D}" type="datetimeFigureOut">
              <a:rPr lang="uk-UA" smtClean="0"/>
              <a:t>20.02.2016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131760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A238479-FFF4-4579-8E98-0D21F972695D}" type="datetimeFigureOut">
              <a:rPr lang="uk-UA" smtClean="0"/>
              <a:t>20.02.2016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162707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A238479-FFF4-4579-8E98-0D21F972695D}" type="datetimeFigureOut">
              <a:rPr lang="uk-UA" smtClean="0"/>
              <a:t>20.02.2016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272256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238479-FFF4-4579-8E98-0D21F972695D}" type="datetimeFigureOut">
              <a:rPr lang="uk-UA" smtClean="0"/>
              <a:t>20.02.2016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44290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238479-FFF4-4579-8E98-0D21F972695D}" type="datetimeFigureOut">
              <a:rPr lang="uk-UA" smtClean="0"/>
              <a:t>20.02.2016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409165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238479-FFF4-4579-8E98-0D21F972695D}" type="datetimeFigureOut">
              <a:rPr lang="uk-UA" smtClean="0"/>
              <a:t>20.02.2016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A936DD-4B2D-44BC-8D9D-0764942D50F4}" type="slidenum">
              <a:rPr lang="uk-UA" smtClean="0"/>
              <a:t>‹#›</a:t>
            </a:fld>
            <a:endParaRPr lang="uk-UA"/>
          </a:p>
        </p:txBody>
      </p:sp>
    </p:spTree>
    <p:extLst>
      <p:ext uri="{BB962C8B-B14F-4D97-AF65-F5344CB8AC3E}">
        <p14:creationId xmlns:p14="http://schemas.microsoft.com/office/powerpoint/2010/main" val="243237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38479-FFF4-4579-8E98-0D21F972695D}" type="datetimeFigureOut">
              <a:rPr lang="uk-UA" smtClean="0"/>
              <a:t>20.02.2016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936DD-4B2D-44BC-8D9D-0764942D50F4}" type="slidenum">
              <a:rPr lang="uk-UA" smtClean="0"/>
              <a:t>‹#›</a:t>
            </a:fld>
            <a:endParaRPr lang="uk-UA"/>
          </a:p>
        </p:txBody>
      </p:sp>
    </p:spTree>
    <p:extLst>
      <p:ext uri="{BB962C8B-B14F-4D97-AF65-F5344CB8AC3E}">
        <p14:creationId xmlns:p14="http://schemas.microsoft.com/office/powerpoint/2010/main" val="4196416045"/>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116632"/>
            <a:ext cx="7834064" cy="1301006"/>
          </a:xfrm>
        </p:spPr>
        <p:txBody>
          <a:bodyPr>
            <a:noAutofit/>
          </a:bodyPr>
          <a:lstStyle/>
          <a:p>
            <a:r>
              <a:rPr lang="uk-UA" sz="2800" i="1" dirty="0" smtClean="0">
                <a:solidFill>
                  <a:srgbClr val="FF0000"/>
                </a:solidFill>
                <a:latin typeface="Times New Roman" pitchFamily="18" charset="0"/>
                <a:cs typeface="Times New Roman" pitchFamily="18" charset="0"/>
              </a:rPr>
              <a:t/>
            </a:r>
            <a:br>
              <a:rPr lang="uk-UA" sz="2800" i="1" dirty="0" smtClean="0">
                <a:solidFill>
                  <a:srgbClr val="FF0000"/>
                </a:solidFill>
                <a:latin typeface="Times New Roman" pitchFamily="18" charset="0"/>
                <a:cs typeface="Times New Roman" pitchFamily="18" charset="0"/>
              </a:rPr>
            </a:br>
            <a:r>
              <a:rPr lang="uk-UA" sz="2800" i="1" dirty="0" smtClean="0">
                <a:solidFill>
                  <a:srgbClr val="FF0000"/>
                </a:solidFill>
                <a:latin typeface="Times New Roman" pitchFamily="18" charset="0"/>
                <a:cs typeface="Times New Roman" pitchFamily="18" charset="0"/>
              </a:rPr>
              <a:t/>
            </a:r>
            <a:br>
              <a:rPr lang="uk-UA" sz="2800" i="1" dirty="0" smtClean="0">
                <a:solidFill>
                  <a:srgbClr val="FF0000"/>
                </a:solidFill>
                <a:latin typeface="Times New Roman" pitchFamily="18" charset="0"/>
                <a:cs typeface="Times New Roman" pitchFamily="18" charset="0"/>
              </a:rPr>
            </a:br>
            <a:r>
              <a:rPr lang="uk-UA" sz="2800" i="1" dirty="0">
                <a:solidFill>
                  <a:srgbClr val="FF0000"/>
                </a:solidFill>
                <a:latin typeface="Times New Roman" pitchFamily="18" charset="0"/>
                <a:cs typeface="Times New Roman" pitchFamily="18" charset="0"/>
              </a:rPr>
              <a:t/>
            </a:r>
            <a:br>
              <a:rPr lang="uk-UA" sz="2800" i="1" dirty="0">
                <a:solidFill>
                  <a:srgbClr val="FF0000"/>
                </a:solidFill>
                <a:latin typeface="Times New Roman" pitchFamily="18" charset="0"/>
                <a:cs typeface="Times New Roman" pitchFamily="18" charset="0"/>
              </a:rPr>
            </a:br>
            <a:r>
              <a:rPr lang="uk-UA" sz="2800" i="1" dirty="0" smtClean="0">
                <a:solidFill>
                  <a:srgbClr val="FF0000"/>
                </a:solidFill>
                <a:latin typeface="Times New Roman" pitchFamily="18" charset="0"/>
                <a:cs typeface="Times New Roman" pitchFamily="18" charset="0"/>
              </a:rPr>
              <a:t>Я </a:t>
            </a:r>
            <a:r>
              <a:rPr lang="uk-UA" sz="2800" i="1" dirty="0">
                <a:solidFill>
                  <a:srgbClr val="FF0000"/>
                </a:solidFill>
                <a:latin typeface="Times New Roman" pitchFamily="18" charset="0"/>
                <a:cs typeface="Times New Roman" pitchFamily="18" charset="0"/>
              </a:rPr>
              <a:t>В СЕРЦІ МАЮ ТЕ, ЩО НЕ </a:t>
            </a:r>
            <a:r>
              <a:rPr lang="uk-UA" sz="2800" i="1" dirty="0" smtClean="0">
                <a:solidFill>
                  <a:srgbClr val="FF0000"/>
                </a:solidFill>
                <a:latin typeface="Times New Roman" pitchFamily="18" charset="0"/>
                <a:cs typeface="Times New Roman" pitchFamily="18" charset="0"/>
              </a:rPr>
              <a:t>ВМИРАЄ...</a:t>
            </a:r>
            <a:r>
              <a:rPr lang="uk-UA" sz="2800" dirty="0">
                <a:latin typeface="Times New Roman" pitchFamily="18" charset="0"/>
                <a:cs typeface="Times New Roman" pitchFamily="18" charset="0"/>
              </a:rPr>
              <a:t/>
            </a:r>
            <a:br>
              <a:rPr lang="uk-UA" sz="2800" dirty="0">
                <a:latin typeface="Times New Roman" pitchFamily="18" charset="0"/>
                <a:cs typeface="Times New Roman" pitchFamily="18" charset="0"/>
              </a:rPr>
            </a:br>
            <a:r>
              <a:rPr lang="uk-UA" sz="2800" dirty="0">
                <a:latin typeface="Times New Roman" pitchFamily="18" charset="0"/>
                <a:cs typeface="Times New Roman" pitchFamily="18" charset="0"/>
              </a:rPr>
              <a:t> </a:t>
            </a:r>
            <a:r>
              <a:rPr lang="uk-UA" sz="2800" b="1" dirty="0" smtClean="0">
                <a:latin typeface="Times New Roman" pitchFamily="18" charset="0"/>
                <a:cs typeface="Times New Roman" pitchFamily="18" charset="0"/>
              </a:rPr>
              <a:t>До </a:t>
            </a:r>
            <a:r>
              <a:rPr lang="uk-UA" sz="2800" b="1" dirty="0">
                <a:latin typeface="Times New Roman" pitchFamily="18" charset="0"/>
                <a:cs typeface="Times New Roman" pitchFamily="18" charset="0"/>
              </a:rPr>
              <a:t>145-річчя від дня </a:t>
            </a:r>
            <a:r>
              <a:rPr lang="uk-UA" sz="2800" b="1" dirty="0" smtClean="0">
                <a:latin typeface="Times New Roman" pitchFamily="18" charset="0"/>
                <a:cs typeface="Times New Roman" pitchFamily="18" charset="0"/>
              </a:rPr>
              <a:t>народження</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Лес</a:t>
            </a:r>
            <a:r>
              <a:rPr lang="uk-UA" sz="2800" b="1" dirty="0" smtClean="0">
                <a:latin typeface="Times New Roman" pitchFamily="18" charset="0"/>
                <a:cs typeface="Times New Roman" pitchFamily="18" charset="0"/>
              </a:rPr>
              <a:t>і</a:t>
            </a:r>
            <a:r>
              <a:rPr lang="ru-RU" sz="2800" b="1" dirty="0" smtClean="0">
                <a:latin typeface="Times New Roman" pitchFamily="18" charset="0"/>
                <a:cs typeface="Times New Roman" pitchFamily="18" charset="0"/>
              </a:rPr>
              <a:t> У</a:t>
            </a:r>
            <a:r>
              <a:rPr lang="uk-UA" sz="2800" b="1" dirty="0" smtClean="0">
                <a:latin typeface="Times New Roman" pitchFamily="18" charset="0"/>
                <a:cs typeface="Times New Roman" pitchFamily="18" charset="0"/>
              </a:rPr>
              <a:t>країнки</a:t>
            </a:r>
            <a:br>
              <a:rPr lang="uk-UA"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 </a:t>
            </a:r>
            <a:r>
              <a:rPr lang="uk-UA" sz="2800" b="1" dirty="0" smtClean="0">
                <a:latin typeface="Times New Roman" pitchFamily="18" charset="0"/>
                <a:cs typeface="Times New Roman" pitchFamily="18" charset="0"/>
              </a:rPr>
              <a:t>(</a:t>
            </a:r>
            <a:r>
              <a:rPr lang="uk-UA" sz="2800" b="1" dirty="0" smtClean="0">
                <a:latin typeface="Times New Roman" pitchFamily="18" charset="0"/>
                <a:cs typeface="Times New Roman" pitchFamily="18" charset="0"/>
              </a:rPr>
              <a:t>1871-1913</a:t>
            </a:r>
            <a:r>
              <a:rPr lang="uk-UA" sz="2800" b="1" dirty="0" smtClean="0"/>
              <a:t>)</a:t>
            </a:r>
            <a:r>
              <a:rPr lang="uk-UA" sz="2800" b="1" dirty="0"/>
              <a:t/>
            </a:r>
            <a:br>
              <a:rPr lang="uk-UA" sz="2800" b="1" dirty="0"/>
            </a:br>
            <a:endParaRPr lang="uk-UA" sz="2800" dirty="0"/>
          </a:p>
        </p:txBody>
      </p:sp>
      <p:sp>
        <p:nvSpPr>
          <p:cNvPr id="3" name="Объект 2"/>
          <p:cNvSpPr>
            <a:spLocks noGrp="1"/>
          </p:cNvSpPr>
          <p:nvPr>
            <p:ph sz="half" idx="4294967295"/>
          </p:nvPr>
        </p:nvSpPr>
        <p:spPr>
          <a:xfrm>
            <a:off x="0" y="1600200"/>
            <a:ext cx="4038600" cy="4525963"/>
          </a:xfrm>
        </p:spPr>
        <p:txBody>
          <a:bodyPr>
            <a:normAutofit/>
          </a:bodyPr>
          <a:lstStyle/>
          <a:p>
            <a:pPr marL="0" indent="0">
              <a:buNone/>
            </a:pPr>
            <a:endParaRPr lang="en-US" dirty="0"/>
          </a:p>
          <a:p>
            <a:pPr marL="0" indent="0" algn="ctr">
              <a:buNone/>
            </a:pPr>
            <a:r>
              <a:rPr lang="uk-UA" i="1" dirty="0" smtClean="0">
                <a:latin typeface="Times New Roman" pitchFamily="18" charset="0"/>
                <a:cs typeface="Times New Roman" pitchFamily="18" charset="0"/>
              </a:rPr>
              <a:t>Коли </a:t>
            </a:r>
            <a:r>
              <a:rPr lang="uk-UA" i="1" dirty="0">
                <a:latin typeface="Times New Roman" pitchFamily="18" charset="0"/>
                <a:cs typeface="Times New Roman" pitchFamily="18" charset="0"/>
              </a:rPr>
              <a:t>б треба було окреслити творчість Лесі Українки </a:t>
            </a:r>
            <a:endParaRPr lang="uk-UA" i="1" dirty="0" smtClean="0">
              <a:latin typeface="Times New Roman" pitchFamily="18" charset="0"/>
              <a:cs typeface="Times New Roman" pitchFamily="18" charset="0"/>
            </a:endParaRPr>
          </a:p>
          <a:p>
            <a:pPr marL="0" indent="0" algn="ctr">
              <a:buNone/>
            </a:pPr>
            <a:r>
              <a:rPr lang="uk-UA" i="1" dirty="0" smtClean="0">
                <a:latin typeface="Times New Roman" pitchFamily="18" charset="0"/>
                <a:cs typeface="Times New Roman" pitchFamily="18" charset="0"/>
              </a:rPr>
              <a:t>одним </a:t>
            </a:r>
            <a:r>
              <a:rPr lang="uk-UA" i="1" dirty="0">
                <a:latin typeface="Times New Roman" pitchFamily="18" charset="0"/>
                <a:cs typeface="Times New Roman" pitchFamily="18" charset="0"/>
              </a:rPr>
              <a:t>словом – то найвідповідніше слово було б боротьба… </a:t>
            </a:r>
            <a:endParaRPr lang="en-US" i="1" dirty="0" smtClean="0">
              <a:latin typeface="Times New Roman" pitchFamily="18" charset="0"/>
              <a:cs typeface="Times New Roman" pitchFamily="18" charset="0"/>
            </a:endParaRPr>
          </a:p>
          <a:p>
            <a:pPr marL="0" indent="0" algn="r">
              <a:buNone/>
            </a:pPr>
            <a:r>
              <a:rPr lang="en-US" sz="2400" i="1" dirty="0" smtClean="0">
                <a:latin typeface="Times New Roman" pitchFamily="18" charset="0"/>
                <a:cs typeface="Times New Roman" pitchFamily="18" charset="0"/>
              </a:rPr>
              <a:t>        </a:t>
            </a:r>
            <a:r>
              <a:rPr lang="uk-UA" sz="2400" i="1" dirty="0" smtClean="0">
                <a:latin typeface="Times New Roman" pitchFamily="18" charset="0"/>
                <a:cs typeface="Times New Roman" pitchFamily="18" charset="0"/>
              </a:rPr>
              <a:t> </a:t>
            </a:r>
            <a:r>
              <a:rPr lang="uk-UA" sz="2400" i="1" dirty="0">
                <a:latin typeface="Times New Roman" pitchFamily="18" charset="0"/>
                <a:cs typeface="Times New Roman" pitchFamily="18" charset="0"/>
              </a:rPr>
              <a:t>М. Рильський </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 contrast="3000"/>
                    </a14:imgEffect>
                  </a14:imgLayer>
                </a14:imgProps>
              </a:ext>
              <a:ext uri="{28A0092B-C50C-407E-A947-70E740481C1C}">
                <a14:useLocalDpi xmlns:a14="http://schemas.microsoft.com/office/drawing/2010/main" val="0"/>
              </a:ext>
            </a:extLst>
          </a:blip>
          <a:srcRect l="19998" t="-6" r="16140" b="19821"/>
          <a:stretch/>
        </p:blipFill>
        <p:spPr bwMode="auto">
          <a:xfrm>
            <a:off x="5652120" y="1700808"/>
            <a:ext cx="316835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67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a:bodyPr>
          <a:lstStyle/>
          <a:p>
            <a:r>
              <a:rPr lang="ru-RU" sz="2800" dirty="0" smtClean="0">
                <a:solidFill>
                  <a:srgbClr val="FF0000"/>
                </a:solidFill>
                <a:latin typeface="Times New Roman" pitchFamily="18" charset="0"/>
                <a:cs typeface="Times New Roman" pitchFamily="18" charset="0"/>
              </a:rPr>
              <a:t>Полетіла «на крилах пісні»</a:t>
            </a:r>
            <a:endParaRPr lang="uk-UA" sz="2800" dirty="0">
              <a:solidFill>
                <a:srgbClr val="FF0000"/>
              </a:solidFill>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a:bodyPr>
          <a:lstStyle/>
          <a:p>
            <a:pPr algn="just"/>
            <a:endParaRPr lang="uk-UA" sz="1400" dirty="0" smtClean="0">
              <a:latin typeface="Times New Roman" pitchFamily="18" charset="0"/>
              <a:cs typeface="Times New Roman" pitchFamily="18" charset="0"/>
            </a:endParaRPr>
          </a:p>
          <a:p>
            <a:pPr marL="0" indent="0" algn="just">
              <a:buNone/>
            </a:pPr>
            <a:r>
              <a:rPr lang="uk-UA" sz="2000" dirty="0" smtClean="0">
                <a:latin typeface="Times New Roman" pitchFamily="18" charset="0"/>
                <a:cs typeface="Times New Roman" pitchFamily="18" charset="0"/>
              </a:rPr>
              <a:t>Леся лікувалася в Єгипті та Греції, у Німеччині й Австрії. Усе було марно. До процесу кісткового туберкульозу, що загострився, додалася невиліковна хвороба бруньок. Вона померла в м. Сурамі (Грузія) і серпня 1913 р.</a:t>
            </a:r>
          </a:p>
          <a:p>
            <a:pPr algn="just"/>
            <a:endParaRPr lang="uk-UA" sz="1400" dirty="0" smtClean="0">
              <a:latin typeface="Times New Roman" pitchFamily="18" charset="0"/>
              <a:cs typeface="Times New Roman" pitchFamily="18" charset="0"/>
            </a:endParaRPr>
          </a:p>
          <a:p>
            <a:pPr marL="0" indent="0" algn="ctr">
              <a:buNone/>
            </a:pPr>
            <a:r>
              <a:rPr lang="uk-UA" sz="1800" i="1" dirty="0" smtClean="0">
                <a:latin typeface="Times New Roman" pitchFamily="18" charset="0"/>
                <a:cs typeface="Times New Roman" pitchFamily="18" charset="0"/>
              </a:rPr>
              <a:t>Ні! Я Жива!</a:t>
            </a:r>
          </a:p>
          <a:p>
            <a:pPr marL="0" indent="0" algn="ctr">
              <a:buNone/>
            </a:pPr>
            <a:r>
              <a:rPr lang="uk-UA" sz="1800" i="1" dirty="0" smtClean="0">
                <a:latin typeface="Times New Roman" pitchFamily="18" charset="0"/>
                <a:cs typeface="Times New Roman" pitchFamily="18" charset="0"/>
              </a:rPr>
              <a:t>Я буду вічно жити!</a:t>
            </a:r>
          </a:p>
          <a:p>
            <a:pPr marL="0" indent="0" algn="ctr">
              <a:buNone/>
            </a:pPr>
            <a:r>
              <a:rPr lang="uk-UA" sz="1800" i="1" dirty="0" smtClean="0">
                <a:latin typeface="Times New Roman" pitchFamily="18" charset="0"/>
                <a:cs typeface="Times New Roman" pitchFamily="18" charset="0"/>
              </a:rPr>
              <a:t>Я в серці маю те, </a:t>
            </a:r>
          </a:p>
          <a:p>
            <a:pPr marL="0" indent="0" algn="ctr">
              <a:buNone/>
            </a:pPr>
            <a:r>
              <a:rPr lang="uk-UA" sz="1800" i="1" dirty="0" smtClean="0">
                <a:latin typeface="Times New Roman" pitchFamily="18" charset="0"/>
                <a:cs typeface="Times New Roman" pitchFamily="18" charset="0"/>
              </a:rPr>
              <a:t>Що не вмирає!</a:t>
            </a:r>
          </a:p>
          <a:p>
            <a:endParaRPr lang="uk-UA" dirty="0" smtClean="0"/>
          </a:p>
          <a:p>
            <a:endParaRPr lang="uk-UA" dirty="0"/>
          </a:p>
        </p:txBody>
      </p:sp>
      <p:pic>
        <p:nvPicPr>
          <p:cNvPr id="819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37922" y="1600201"/>
            <a:ext cx="3646046" cy="384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73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777875"/>
          </a:xfrm>
        </p:spPr>
        <p:txBody>
          <a:bodyPr>
            <a:noAutofit/>
          </a:bodyPr>
          <a:lstStyle/>
          <a:p>
            <a:r>
              <a:rPr lang="uk-UA" sz="2800" dirty="0" smtClean="0">
                <a:solidFill>
                  <a:srgbClr val="FF0000"/>
                </a:solidFill>
                <a:latin typeface="Times New Roman" pitchFamily="18" charset="0"/>
                <a:cs typeface="Times New Roman" pitchFamily="18" charset="0"/>
              </a:rPr>
              <a:t>В пам</a:t>
            </a:r>
            <a:r>
              <a:rPr lang="en-US" sz="2800" dirty="0" smtClean="0">
                <a:solidFill>
                  <a:srgbClr val="FF0000"/>
                </a:solidFill>
                <a:latin typeface="Times New Roman" pitchFamily="18" charset="0"/>
                <a:cs typeface="Times New Roman" pitchFamily="18" charset="0"/>
              </a:rPr>
              <a:t>’</a:t>
            </a:r>
            <a:r>
              <a:rPr lang="uk-UA" sz="2800" dirty="0" smtClean="0">
                <a:solidFill>
                  <a:srgbClr val="FF0000"/>
                </a:solidFill>
                <a:latin typeface="Times New Roman" pitchFamily="18" charset="0"/>
                <a:cs typeface="Times New Roman" pitchFamily="18" charset="0"/>
              </a:rPr>
              <a:t>яті народу</a:t>
            </a:r>
            <a:br>
              <a:rPr lang="uk-UA" sz="2800" dirty="0" smtClean="0">
                <a:solidFill>
                  <a:srgbClr val="FF0000"/>
                </a:solidFill>
                <a:latin typeface="Times New Roman" pitchFamily="18" charset="0"/>
                <a:cs typeface="Times New Roman" pitchFamily="18" charset="0"/>
              </a:rPr>
            </a:br>
            <a:endParaRPr lang="uk-UA" sz="2800" dirty="0">
              <a:solidFill>
                <a:srgbClr val="FF0000"/>
              </a:solidFill>
              <a:latin typeface="Times New Roman" pitchFamily="18" charset="0"/>
              <a:cs typeface="Times New Roman" pitchFamily="18" charset="0"/>
            </a:endParaRPr>
          </a:p>
        </p:txBody>
      </p:sp>
      <p:sp>
        <p:nvSpPr>
          <p:cNvPr id="3" name="Объект 2"/>
          <p:cNvSpPr>
            <a:spLocks noGrp="1"/>
          </p:cNvSpPr>
          <p:nvPr>
            <p:ph sz="half" idx="4294967295"/>
          </p:nvPr>
        </p:nvSpPr>
        <p:spPr>
          <a:xfrm>
            <a:off x="323528" y="1600200"/>
            <a:ext cx="4680520" cy="4525963"/>
          </a:xfrm>
        </p:spPr>
        <p:txBody>
          <a:bodyPr>
            <a:normAutofit lnSpcReduction="10000"/>
          </a:bodyPr>
          <a:lstStyle/>
          <a:p>
            <a:pPr marL="0" indent="0" algn="just">
              <a:buNone/>
            </a:pPr>
            <a:r>
              <a:rPr lang="uk-UA" sz="2000" dirty="0" smtClean="0">
                <a:latin typeface="Times New Roman" pitchFamily="18" charset="0"/>
                <a:cs typeface="Times New Roman" pitchFamily="18" charset="0"/>
              </a:rPr>
              <a:t> Життя </a:t>
            </a:r>
            <a:r>
              <a:rPr lang="uk-UA" sz="2000" dirty="0">
                <a:latin typeface="Times New Roman" pitchFamily="18" charset="0"/>
                <a:cs typeface="Times New Roman" pitchFamily="18" charset="0"/>
              </a:rPr>
              <a:t>Лесі Українки – це вічна легенда про мужність і мудрість, ніжність і титанічну незламність поетеси-жінки, рівної якій важко знайти у світовій літературі. </a:t>
            </a:r>
          </a:p>
          <a:p>
            <a:endParaRPr lang="uk-UA" sz="1400" dirty="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a:p>
            <a:pPr marL="0" indent="0" algn="just">
              <a:buNone/>
            </a:pPr>
            <a:r>
              <a:rPr lang="uk-UA" sz="2000" dirty="0">
                <a:latin typeface="Times New Roman" pitchFamily="18" charset="0"/>
                <a:cs typeface="Times New Roman" pitchFamily="18" charset="0"/>
              </a:rPr>
              <a:t>«Се талант наскрізь мужній , хоч не позбавлений жіночої грації і ніжності … Її поезія – то огнисте оскарження того гніту самоволі , під яким стогне Україна</a:t>
            </a:r>
            <a:r>
              <a:rPr lang="uk-UA" sz="2000" dirty="0" smtClean="0">
                <a:latin typeface="Times New Roman" pitchFamily="18" charset="0"/>
                <a:cs typeface="Times New Roman" pitchFamily="18" charset="0"/>
              </a:rPr>
              <a:t>.»      </a:t>
            </a:r>
          </a:p>
          <a:p>
            <a:pPr marL="0" indent="0" algn="r">
              <a:buNone/>
            </a:pP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Іван Франко</a:t>
            </a:r>
          </a:p>
          <a:p>
            <a:pPr marL="0" indent="0" algn="r">
              <a:buNone/>
            </a:pPr>
            <a:r>
              <a:rPr lang="uk-UA" sz="2000" dirty="0">
                <a:latin typeface="Times New Roman" pitchFamily="18" charset="0"/>
                <a:cs typeface="Times New Roman" pitchFamily="18" charset="0"/>
              </a:rPr>
              <a:t>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297479"/>
            <a:ext cx="3359904" cy="473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607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7" y="-297"/>
            <a:ext cx="9144793" cy="6858594"/>
          </a:xfrm>
          <a:prstGeom prst="rect">
            <a:avLst/>
          </a:prstGeom>
        </p:spPr>
      </p:pic>
      <p:pic>
        <p:nvPicPr>
          <p:cNvPr id="3" name="Рисунок 2"/>
          <p:cNvPicPr>
            <a:picLocks noChangeAspect="1"/>
          </p:cNvPicPr>
          <p:nvPr/>
        </p:nvPicPr>
        <p:blipFill>
          <a:blip r:embed="rId3"/>
          <a:stretch>
            <a:fillRect/>
          </a:stretch>
        </p:blipFill>
        <p:spPr>
          <a:xfrm>
            <a:off x="5076056" y="4941168"/>
            <a:ext cx="2877561" cy="347502"/>
          </a:xfrm>
          <a:prstGeom prst="rect">
            <a:avLst/>
          </a:prstGeom>
        </p:spPr>
      </p:pic>
    </p:spTree>
    <p:extLst>
      <p:ext uri="{BB962C8B-B14F-4D97-AF65-F5344CB8AC3E}">
        <p14:creationId xmlns:p14="http://schemas.microsoft.com/office/powerpoint/2010/main" val="96199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normAutofit fontScale="90000"/>
          </a:bodyPr>
          <a:lstStyle/>
          <a:p>
            <a:r>
              <a:rPr lang="uk-UA" sz="4000" b="1" dirty="0" smtClean="0">
                <a:solidFill>
                  <a:srgbClr val="FF0000"/>
                </a:solidFill>
              </a:rPr>
              <a:t/>
            </a:r>
            <a:br>
              <a:rPr lang="uk-UA" sz="4000" b="1" dirty="0" smtClean="0">
                <a:solidFill>
                  <a:srgbClr val="FF0000"/>
                </a:solidFill>
              </a:rPr>
            </a:br>
            <a:r>
              <a:rPr lang="uk-UA" sz="3100" dirty="0" smtClean="0">
                <a:solidFill>
                  <a:srgbClr val="FF0000"/>
                </a:solidFill>
                <a:latin typeface="Times New Roman" pitchFamily="18" charset="0"/>
                <a:cs typeface="Times New Roman" pitchFamily="18" charset="0"/>
              </a:rPr>
              <a:t>Українська дворянська родина </a:t>
            </a:r>
            <a:br>
              <a:rPr lang="uk-UA" sz="3100" dirty="0" smtClean="0">
                <a:solidFill>
                  <a:srgbClr val="FF0000"/>
                </a:solidFill>
                <a:latin typeface="Times New Roman" pitchFamily="18" charset="0"/>
                <a:cs typeface="Times New Roman" pitchFamily="18" charset="0"/>
              </a:rPr>
            </a:br>
            <a:r>
              <a:rPr lang="uk-UA" sz="3100" dirty="0" smtClean="0">
                <a:solidFill>
                  <a:srgbClr val="FF0000"/>
                </a:solidFill>
                <a:latin typeface="Times New Roman" pitchFamily="18" charset="0"/>
                <a:cs typeface="Times New Roman" pitchFamily="18" charset="0"/>
              </a:rPr>
              <a:t>Косачів-Драгоманових </a:t>
            </a:r>
            <a:r>
              <a:rPr lang="uk-UA" sz="3100" b="1" dirty="0" smtClean="0"/>
              <a:t/>
            </a:r>
            <a:br>
              <a:rPr lang="uk-UA" sz="3100" b="1" dirty="0" smtClean="0"/>
            </a:br>
            <a:endParaRPr lang="uk-UA" sz="3100" dirty="0"/>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00200"/>
            <a:ext cx="4038600" cy="3196952"/>
          </a:xfrm>
        </p:spPr>
      </p:pic>
      <p:sp>
        <p:nvSpPr>
          <p:cNvPr id="4" name="Объект 3"/>
          <p:cNvSpPr>
            <a:spLocks noGrp="1"/>
          </p:cNvSpPr>
          <p:nvPr>
            <p:ph sz="half" idx="2"/>
          </p:nvPr>
        </p:nvSpPr>
        <p:spPr>
          <a:xfrm>
            <a:off x="4644008" y="1052736"/>
            <a:ext cx="4392488" cy="5073427"/>
          </a:xfrm>
        </p:spPr>
        <p:txBody>
          <a:bodyPr>
            <a:normAutofit fontScale="85000" lnSpcReduction="10000"/>
          </a:bodyPr>
          <a:lstStyle/>
          <a:p>
            <a:pPr marL="0" indent="0" algn="just">
              <a:buNone/>
            </a:pPr>
            <a:r>
              <a:rPr lang="uk-UA" dirty="0" smtClean="0">
                <a:effectLst/>
                <a:latin typeface="Times New Roman"/>
                <a:ea typeface="Times New Roman"/>
              </a:rPr>
              <a:t> </a:t>
            </a:r>
            <a:r>
              <a:rPr lang="uk-UA" sz="1900" dirty="0" smtClean="0">
                <a:effectLst/>
                <a:latin typeface="Times New Roman" pitchFamily="18" charset="0"/>
                <a:ea typeface="Times New Roman"/>
                <a:cs typeface="Times New Roman" pitchFamily="18" charset="0"/>
              </a:rPr>
              <a:t>Леся Українка (Лариса Петрівна Косач) народилася 25 лютого 1871р. у Новограді-Волинському. </a:t>
            </a:r>
            <a:endParaRPr lang="en-US" sz="1900" dirty="0" smtClean="0">
              <a:effectLst/>
              <a:latin typeface="Times New Roman" pitchFamily="18" charset="0"/>
              <a:ea typeface="Times New Roman"/>
              <a:cs typeface="Times New Roman" pitchFamily="18" charset="0"/>
            </a:endParaRPr>
          </a:p>
          <a:p>
            <a:pPr marL="0" indent="0" algn="just">
              <a:buNone/>
            </a:pPr>
            <a:r>
              <a:rPr lang="en-US" sz="1900" dirty="0" smtClean="0">
                <a:effectLst/>
                <a:latin typeface="Times New Roman" pitchFamily="18" charset="0"/>
                <a:ea typeface="Times New Roman"/>
                <a:cs typeface="Times New Roman" pitchFamily="18" charset="0"/>
              </a:rPr>
              <a:t> </a:t>
            </a:r>
            <a:r>
              <a:rPr lang="uk-UA" sz="1900" dirty="0" smtClean="0">
                <a:effectLst/>
                <a:latin typeface="Times New Roman" pitchFamily="18" charset="0"/>
                <a:ea typeface="Times New Roman"/>
                <a:cs typeface="Times New Roman" pitchFamily="18" charset="0"/>
              </a:rPr>
              <a:t>Мати поетеси Ольга Петрівна – українська письменниця, відома в літературі під псевдонімом Олени Пчілки.</a:t>
            </a:r>
            <a:endParaRPr lang="en-US" sz="1900" dirty="0" smtClean="0">
              <a:effectLst/>
              <a:latin typeface="Times New Roman" pitchFamily="18" charset="0"/>
              <a:ea typeface="Times New Roman"/>
              <a:cs typeface="Times New Roman" pitchFamily="18" charset="0"/>
            </a:endParaRPr>
          </a:p>
          <a:p>
            <a:pPr marL="0" indent="0" algn="just">
              <a:buNone/>
            </a:pPr>
            <a:r>
              <a:rPr lang="en-US" sz="1900" dirty="0" smtClean="0">
                <a:effectLst/>
                <a:latin typeface="Times New Roman" pitchFamily="18" charset="0"/>
                <a:ea typeface="Times New Roman"/>
                <a:cs typeface="Times New Roman" pitchFamily="18" charset="0"/>
              </a:rPr>
              <a:t> </a:t>
            </a:r>
            <a:r>
              <a:rPr lang="uk-UA" sz="1900" dirty="0" smtClean="0">
                <a:effectLst/>
                <a:latin typeface="Times New Roman" pitchFamily="18" charset="0"/>
                <a:ea typeface="Times New Roman"/>
                <a:cs typeface="Times New Roman" pitchFamily="18" charset="0"/>
              </a:rPr>
              <a:t>Петро Антонович Косач – батько Лесі – повітовий службовець-юрист. Він був не тільки дбайливим батьком, а й другом і вихователем своїх дітей.</a:t>
            </a:r>
            <a:endParaRPr lang="en-US" sz="1900" dirty="0" smtClean="0">
              <a:effectLst/>
              <a:latin typeface="Times New Roman" pitchFamily="18" charset="0"/>
              <a:ea typeface="Times New Roman"/>
              <a:cs typeface="Times New Roman" pitchFamily="18" charset="0"/>
            </a:endParaRPr>
          </a:p>
          <a:p>
            <a:pPr marL="0" indent="0" algn="just">
              <a:buNone/>
            </a:pPr>
            <a:r>
              <a:rPr lang="en-US" sz="1900" dirty="0" smtClean="0">
                <a:effectLst/>
                <a:latin typeface="Times New Roman" pitchFamily="18" charset="0"/>
                <a:ea typeface="Times New Roman"/>
                <a:cs typeface="Times New Roman" pitchFamily="18" charset="0"/>
              </a:rPr>
              <a:t> </a:t>
            </a:r>
            <a:r>
              <a:rPr lang="uk-UA" sz="1900" dirty="0" smtClean="0">
                <a:effectLst/>
                <a:latin typeface="Times New Roman" pitchFamily="18" charset="0"/>
                <a:ea typeface="Times New Roman"/>
                <a:cs typeface="Times New Roman" pitchFamily="18" charset="0"/>
              </a:rPr>
              <a:t>Сім’я Косачів була великою. Леся мала двох братів (Михайла та Миколу) та трьох сестер (Ольгу, Оксану та Ізидору).</a:t>
            </a:r>
          </a:p>
          <a:p>
            <a:pPr marL="0" indent="0" algn="just">
              <a:buNone/>
            </a:pPr>
            <a:r>
              <a:rPr lang="en-US" sz="1900" dirty="0" smtClean="0">
                <a:effectLst/>
                <a:latin typeface="Times New Roman" pitchFamily="18" charset="0"/>
                <a:ea typeface="Times New Roman"/>
                <a:cs typeface="Times New Roman" pitchFamily="18" charset="0"/>
              </a:rPr>
              <a:t> </a:t>
            </a:r>
            <a:r>
              <a:rPr lang="uk-UA" sz="1900" dirty="0" smtClean="0">
                <a:effectLst/>
                <a:latin typeface="Times New Roman" pitchFamily="18" charset="0"/>
                <a:ea typeface="Times New Roman"/>
                <a:cs typeface="Times New Roman" pitchFamily="18" charset="0"/>
              </a:rPr>
              <a:t> </a:t>
            </a:r>
            <a:r>
              <a:rPr lang="uk-UA" sz="1900" dirty="0" smtClean="0">
                <a:latin typeface="Times New Roman" pitchFamily="18" charset="0"/>
                <a:cs typeface="Times New Roman" pitchFamily="18" charset="0"/>
              </a:rPr>
              <a:t>У родині спілкувалися українською мовою, шанували народні звичаї, читали українські книжки, а також видання російською, англійською, французькою, італійською та іншими іноземними мовами. Діти змалку ходили в національному одязі, співали народних пісень, гралися разом із сільськими ровесниками</a:t>
            </a:r>
            <a:r>
              <a:rPr lang="ru-RU" sz="1900" dirty="0">
                <a:latin typeface="Times New Roman" pitchFamily="18" charset="0"/>
                <a:cs typeface="Times New Roman" pitchFamily="18" charset="0"/>
              </a:rPr>
              <a:t>.</a:t>
            </a:r>
            <a:endParaRPr lang="uk-UA" sz="1900" dirty="0">
              <a:latin typeface="Times New Roman" pitchFamily="18" charset="0"/>
              <a:cs typeface="Times New Roman" pitchFamily="18" charset="0"/>
            </a:endParaRPr>
          </a:p>
        </p:txBody>
      </p:sp>
    </p:spTree>
    <p:extLst>
      <p:ext uri="{BB962C8B-B14F-4D97-AF65-F5344CB8AC3E}">
        <p14:creationId xmlns:p14="http://schemas.microsoft.com/office/powerpoint/2010/main" val="1799730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52128"/>
          </a:xfrm>
        </p:spPr>
        <p:txBody>
          <a:bodyPr>
            <a:normAutofit/>
          </a:bodyPr>
          <a:lstStyle/>
          <a:p>
            <a:r>
              <a:rPr lang="ru-RU" sz="2800" dirty="0">
                <a:solidFill>
                  <a:srgbClr val="FF0000"/>
                </a:solidFill>
                <a:latin typeface="Times New Roman" pitchFamily="18" charset="0"/>
                <a:cs typeface="Times New Roman" pitchFamily="18" charset="0"/>
              </a:rPr>
              <a:t>Як дитиною, </a:t>
            </a:r>
            <a:r>
              <a:rPr lang="ru-RU" sz="2800" dirty="0" smtClean="0">
                <a:solidFill>
                  <a:srgbClr val="FF0000"/>
                </a:solidFill>
                <a:latin typeface="Times New Roman" pitchFamily="18" charset="0"/>
                <a:cs typeface="Times New Roman" pitchFamily="18" charset="0"/>
              </a:rPr>
              <a:t>бувало…</a:t>
            </a:r>
            <a:endParaRPr lang="uk-UA" sz="2800" dirty="0">
              <a:latin typeface="Times New Roman" pitchFamily="18" charset="0"/>
              <a:cs typeface="Times New Roman" pitchFamily="18" charset="0"/>
            </a:endParaRPr>
          </a:p>
        </p:txBody>
      </p:sp>
      <p:sp>
        <p:nvSpPr>
          <p:cNvPr id="4" name="Объект 3"/>
          <p:cNvSpPr>
            <a:spLocks noGrp="1"/>
          </p:cNvSpPr>
          <p:nvPr>
            <p:ph sz="half" idx="2"/>
          </p:nvPr>
        </p:nvSpPr>
        <p:spPr>
          <a:xfrm>
            <a:off x="4648200" y="908721"/>
            <a:ext cx="4038600" cy="4392488"/>
          </a:xfrm>
        </p:spPr>
        <p:txBody>
          <a:bodyPr>
            <a:normAutofit fontScale="25000" lnSpcReduction="20000"/>
          </a:bodyPr>
          <a:lstStyle/>
          <a:p>
            <a:pPr marL="0" indent="0" algn="just">
              <a:buNone/>
            </a:pPr>
            <a:r>
              <a:rPr lang="uk-UA" dirty="0" smtClean="0"/>
              <a:t>  </a:t>
            </a:r>
          </a:p>
          <a:p>
            <a:pPr marL="0" indent="0" algn="just">
              <a:buNone/>
            </a:pPr>
            <a:r>
              <a:rPr lang="uk-UA" sz="6400" dirty="0" smtClean="0"/>
              <a:t>    </a:t>
            </a:r>
            <a:r>
              <a:rPr lang="uk-UA" sz="6400" dirty="0" smtClean="0">
                <a:latin typeface="Times New Roman" pitchFamily="18" charset="0"/>
                <a:cs typeface="Times New Roman" pitchFamily="18" charset="0"/>
              </a:rPr>
              <a:t>Рано </a:t>
            </a:r>
            <a:r>
              <a:rPr lang="uk-UA" sz="6400" dirty="0">
                <a:latin typeface="Times New Roman" pitchFamily="18" charset="0"/>
                <a:cs typeface="Times New Roman" pitchFamily="18" charset="0"/>
              </a:rPr>
              <a:t>зустрілася Леся з важким особистим горем, захворівши в одинадцятирічному віці на туберкульоз кісток. Через слабке </a:t>
            </a:r>
            <a:r>
              <a:rPr lang="uk-UA" sz="6400" dirty="0" smtClean="0">
                <a:latin typeface="Times New Roman" pitchFamily="18" charset="0"/>
                <a:cs typeface="Times New Roman" pitchFamily="18" charset="0"/>
              </a:rPr>
              <a:t>здоров’я </a:t>
            </a:r>
            <a:r>
              <a:rPr lang="uk-UA" sz="6400" dirty="0">
                <a:latin typeface="Times New Roman" pitchFamily="18" charset="0"/>
                <a:cs typeface="Times New Roman" pitchFamily="18" charset="0"/>
              </a:rPr>
              <a:t>освіту розпочала вдома: багато читала, вивчала іноземні мови. </a:t>
            </a:r>
            <a:endParaRPr lang="uk-UA" sz="6400" dirty="0" smtClean="0">
              <a:latin typeface="Times New Roman" pitchFamily="18" charset="0"/>
              <a:cs typeface="Times New Roman" pitchFamily="18" charset="0"/>
            </a:endParaRPr>
          </a:p>
          <a:p>
            <a:pPr marL="0" indent="0" algn="just">
              <a:buNone/>
            </a:pPr>
            <a:r>
              <a:rPr lang="uk-UA" sz="6400" dirty="0" smtClean="0">
                <a:effectLst/>
                <a:latin typeface="Times New Roman" pitchFamily="18" charset="0"/>
                <a:ea typeface="Times New Roman"/>
                <a:cs typeface="Times New Roman" pitchFamily="18" charset="0"/>
              </a:rPr>
              <a:t>  Леся вирізнялась лагідною вдачею, працьовитістю, винятковими здібностями до науки, поезії, музики. У чотири роки вже читала, у п’ять – грала на фортепіано і пробувала творити власну музику. </a:t>
            </a:r>
          </a:p>
          <a:p>
            <a:pPr marL="0" indent="0" algn="ctr">
              <a:buNone/>
            </a:pPr>
            <a:endParaRPr lang="uk-UA" sz="5500" i="1" dirty="0" smtClean="0"/>
          </a:p>
          <a:p>
            <a:pPr marL="0" indent="0" algn="ctr">
              <a:buNone/>
            </a:pPr>
            <a:r>
              <a:rPr lang="uk-UA" sz="5500" i="1" dirty="0" smtClean="0"/>
              <a:t>Як дитиною, бувало, </a:t>
            </a:r>
          </a:p>
          <a:p>
            <a:pPr marL="0" indent="0" algn="ctr">
              <a:buNone/>
            </a:pPr>
            <a:r>
              <a:rPr lang="uk-UA" sz="5500" i="1" dirty="0" smtClean="0"/>
              <a:t>Упаду , собі на лихо, </a:t>
            </a:r>
          </a:p>
          <a:p>
            <a:pPr marL="0" indent="0" algn="ctr">
              <a:buNone/>
            </a:pPr>
            <a:r>
              <a:rPr lang="uk-UA" sz="5500" i="1" dirty="0" smtClean="0"/>
              <a:t>То хоч в серце біль доходив, </a:t>
            </a:r>
          </a:p>
          <a:p>
            <a:pPr marL="0" indent="0" algn="ctr">
              <a:buNone/>
            </a:pPr>
            <a:r>
              <a:rPr lang="uk-UA" sz="5500" i="1" dirty="0" smtClean="0"/>
              <a:t>Я собі вставала тихо. </a:t>
            </a:r>
          </a:p>
          <a:p>
            <a:pPr marL="0" indent="0" algn="ctr">
              <a:buNone/>
            </a:pPr>
            <a:r>
              <a:rPr lang="uk-UA" sz="5500" i="1" dirty="0" smtClean="0"/>
              <a:t>“ Що , болить?” – мене питали,</a:t>
            </a:r>
          </a:p>
          <a:p>
            <a:pPr marL="0" indent="0" algn="ctr">
              <a:buNone/>
            </a:pPr>
            <a:r>
              <a:rPr lang="uk-UA" sz="5500" i="1" dirty="0" smtClean="0"/>
              <a:t> Але я не признавалась </a:t>
            </a:r>
          </a:p>
          <a:p>
            <a:pPr marL="0" indent="0" algn="ctr">
              <a:buNone/>
            </a:pPr>
            <a:r>
              <a:rPr lang="uk-UA" sz="5500" i="1" dirty="0" smtClean="0"/>
              <a:t>- Я була малою горда,</a:t>
            </a:r>
          </a:p>
          <a:p>
            <a:pPr algn="ctr">
              <a:buFontTx/>
              <a:buChar char="-"/>
            </a:pPr>
            <a:r>
              <a:rPr lang="uk-UA" sz="5500" i="1" dirty="0" smtClean="0"/>
              <a:t>Щоб не плакать, я сміялась…</a:t>
            </a:r>
          </a:p>
          <a:p>
            <a:pPr algn="ctr">
              <a:buFontTx/>
              <a:buChar char="-"/>
            </a:pPr>
            <a:r>
              <a:rPr lang="uk-UA" sz="3800" i="1" dirty="0" smtClean="0"/>
              <a:t> </a:t>
            </a:r>
            <a:endParaRPr lang="uk-UA" sz="3800" i="1"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568251"/>
            <a:ext cx="2984820" cy="507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114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800" dirty="0" smtClean="0">
                <a:solidFill>
                  <a:srgbClr val="FF0000"/>
                </a:solidFill>
                <a:latin typeface="Times New Roman" pitchFamily="18" charset="0"/>
                <a:cs typeface="Times New Roman" pitchFamily="18" charset="0"/>
              </a:rPr>
              <a:t>Це була війна життя і смерті</a:t>
            </a:r>
            <a:endParaRPr lang="uk-UA" sz="2800" dirty="0">
              <a:solidFill>
                <a:srgbClr val="FF0000"/>
              </a:solidFill>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a:bodyPr>
          <a:lstStyle/>
          <a:p>
            <a:pPr marL="0" indent="0" algn="just">
              <a:buNone/>
            </a:pPr>
            <a:r>
              <a:rPr lang="uk-UA" sz="2000" dirty="0" smtClean="0">
                <a:latin typeface="Times New Roman" pitchFamily="18" charset="0"/>
                <a:cs typeface="Times New Roman" pitchFamily="18" charset="0"/>
              </a:rPr>
              <a:t>Через хворобу Лесі Українці доводилось багато їздити по світу. Вона лікувалася в Криму і на Кавказі, у Німеччині і Швейцарії, в Італії та Єгипті. І хоча чужина завжди викликала в неї тугу за рідним краєм, але й збагачувала новими враженнями, знанням життя інших народів, зміцнювала  й поглиблювала інтернаціональні мотиви її творчості.</a:t>
            </a:r>
            <a:endParaRPr lang="uk-UA" sz="2000" dirty="0">
              <a:latin typeface="Times New Roman" pitchFamily="18" charset="0"/>
              <a:cs typeface="Times New Roman" pitchFamily="18" charset="0"/>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3267894" cy="473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47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301006"/>
          </a:xfrm>
        </p:spPr>
        <p:txBody>
          <a:bodyPr>
            <a:normAutofit/>
          </a:bodyPr>
          <a:lstStyle/>
          <a:p>
            <a:r>
              <a:rPr lang="ru-RU" sz="2800" dirty="0" smtClean="0">
                <a:solidFill>
                  <a:srgbClr val="FF0000"/>
                </a:solidFill>
                <a:latin typeface="Times New Roman" pitchFamily="18" charset="0"/>
                <a:cs typeface="Times New Roman" pitchFamily="18" charset="0"/>
              </a:rPr>
              <a:t>Як я люблю оці години праці…</a:t>
            </a:r>
            <a:r>
              <a:rPr lang="ru-RU" sz="2800" dirty="0" smtClean="0">
                <a:solidFill>
                  <a:srgbClr val="FF0000"/>
                </a:solidFill>
              </a:rPr>
              <a:t/>
            </a:r>
            <a:br>
              <a:rPr lang="ru-RU" sz="2800" dirty="0" smtClean="0">
                <a:solidFill>
                  <a:srgbClr val="FF0000"/>
                </a:solidFill>
              </a:rPr>
            </a:br>
            <a:endParaRPr lang="uk-UA" sz="2800" dirty="0">
              <a:solidFill>
                <a:srgbClr val="FF0000"/>
              </a:solidFill>
            </a:endParaRPr>
          </a:p>
        </p:txBody>
      </p:sp>
      <p:sp>
        <p:nvSpPr>
          <p:cNvPr id="3" name="Объект 2"/>
          <p:cNvSpPr>
            <a:spLocks noGrp="1"/>
          </p:cNvSpPr>
          <p:nvPr>
            <p:ph sz="half" idx="1"/>
          </p:nvPr>
        </p:nvSpPr>
        <p:spPr/>
        <p:txBody>
          <a:bodyPr>
            <a:normAutofit/>
          </a:bodyPr>
          <a:lstStyle/>
          <a:p>
            <a:pPr marL="0" indent="0" algn="just">
              <a:buNone/>
            </a:pPr>
            <a:r>
              <a:rPr lang="uk-UA" sz="1800" dirty="0" smtClean="0">
                <a:latin typeface="Times New Roman" pitchFamily="18" charset="0"/>
                <a:cs typeface="Times New Roman" pitchFamily="18" charset="0"/>
              </a:rPr>
              <a:t>У перерві між приступами хвороби, часто лежачи в ліжку, вона писала свої натхненні твори, в яких лунали мужні заклики до боротьби, до світла. Нелюдські муки ніколи не викраїли з її вуст жодної скарги чи стону:</a:t>
            </a:r>
          </a:p>
          <a:p>
            <a:endParaRPr lang="uk-UA" sz="1400" dirty="0" smtClean="0">
              <a:latin typeface="Times New Roman" pitchFamily="18" charset="0"/>
              <a:cs typeface="Times New Roman" pitchFamily="18" charset="0"/>
            </a:endParaRPr>
          </a:p>
          <a:p>
            <a:pPr marL="0" indent="0" algn="ctr">
              <a:buNone/>
            </a:pPr>
            <a:r>
              <a:rPr lang="uk-UA" sz="1400" dirty="0">
                <a:latin typeface="Times New Roman" pitchFamily="18" charset="0"/>
                <a:cs typeface="Times New Roman" pitchFamily="18" charset="0"/>
              </a:rPr>
              <a:t> </a:t>
            </a:r>
            <a:r>
              <a:rPr lang="uk-UA" sz="1400" i="1" dirty="0" smtClean="0">
                <a:latin typeface="Times New Roman" pitchFamily="18" charset="0"/>
                <a:cs typeface="Times New Roman" pitchFamily="18" charset="0"/>
              </a:rPr>
              <a:t>Хто вам сказав, </a:t>
            </a:r>
          </a:p>
          <a:p>
            <a:pPr marL="0" indent="0" algn="ctr">
              <a:buNone/>
            </a:pPr>
            <a:r>
              <a:rPr lang="uk-UA" sz="1400" i="1" dirty="0" smtClean="0">
                <a:latin typeface="Times New Roman" pitchFamily="18" charset="0"/>
                <a:cs typeface="Times New Roman" pitchFamily="18" charset="0"/>
              </a:rPr>
              <a:t>Що я слабка, </a:t>
            </a:r>
          </a:p>
          <a:p>
            <a:pPr marL="0" indent="0" algn="ctr">
              <a:buNone/>
            </a:pPr>
            <a:r>
              <a:rPr lang="uk-UA" sz="1400" i="1" dirty="0" smtClean="0">
                <a:latin typeface="Times New Roman" pitchFamily="18" charset="0"/>
                <a:cs typeface="Times New Roman" pitchFamily="18" charset="0"/>
              </a:rPr>
              <a:t>Що я корюся долі?</a:t>
            </a:r>
          </a:p>
          <a:p>
            <a:pPr marL="0" indent="0" algn="ctr">
              <a:buNone/>
            </a:pPr>
            <a:r>
              <a:rPr lang="uk-UA" sz="1400" i="1" dirty="0" smtClean="0">
                <a:latin typeface="Times New Roman" pitchFamily="18" charset="0"/>
                <a:cs typeface="Times New Roman" pitchFamily="18" charset="0"/>
              </a:rPr>
              <a:t>Хіба тремтить моя рука, </a:t>
            </a:r>
          </a:p>
          <a:p>
            <a:pPr marL="0" indent="0" algn="ctr">
              <a:buNone/>
            </a:pPr>
            <a:r>
              <a:rPr lang="uk-UA" sz="1400" i="1" dirty="0" smtClean="0">
                <a:latin typeface="Times New Roman" pitchFamily="18" charset="0"/>
                <a:cs typeface="Times New Roman" pitchFamily="18" charset="0"/>
              </a:rPr>
              <a:t>Чи пісня й думка кволі</a:t>
            </a:r>
            <a:r>
              <a:rPr lang="uk-UA" sz="1400" dirty="0" smtClean="0"/>
              <a:t>?</a:t>
            </a:r>
            <a:endParaRPr lang="uk-UA" sz="1400" dirty="0"/>
          </a:p>
        </p:txBody>
      </p:sp>
      <p:pic>
        <p:nvPicPr>
          <p:cNvPr id="614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980728"/>
            <a:ext cx="3642968" cy="499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209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52128"/>
          </a:xfrm>
        </p:spPr>
        <p:txBody>
          <a:bodyPr>
            <a:normAutofit/>
          </a:bodyPr>
          <a:lstStyle/>
          <a:p>
            <a:r>
              <a:rPr lang="ru-RU" sz="2800" dirty="0" smtClean="0">
                <a:solidFill>
                  <a:srgbClr val="FF0000"/>
                </a:solidFill>
                <a:latin typeface="Times New Roman" pitchFamily="18" charset="0"/>
                <a:cs typeface="Times New Roman" pitchFamily="18" charset="0"/>
              </a:rPr>
              <a:t>Твори  Лесі Українки</a:t>
            </a:r>
            <a:r>
              <a:rPr lang="ru-RU" sz="2800" dirty="0">
                <a:solidFill>
                  <a:srgbClr val="FF0000"/>
                </a:solidFill>
                <a:latin typeface="Times New Roman" pitchFamily="18" charset="0"/>
                <a:cs typeface="Times New Roman" pitchFamily="18" charset="0"/>
              </a:rPr>
              <a:t> </a:t>
            </a:r>
            <a:r>
              <a:rPr lang="ru-RU" sz="2800" dirty="0" smtClean="0">
                <a:solidFill>
                  <a:srgbClr val="FF0000"/>
                </a:solidFill>
                <a:latin typeface="Times New Roman" pitchFamily="18" charset="0"/>
                <a:cs typeface="Times New Roman" pitchFamily="18" charset="0"/>
              </a:rPr>
              <a:t>у фондах бібліотеки ТНЕУ</a:t>
            </a:r>
            <a:r>
              <a:rPr lang="ru-RU" sz="2800" dirty="0">
                <a:solidFill>
                  <a:srgbClr val="FF0000"/>
                </a:solidFill>
                <a:latin typeface="Times New Roman" pitchFamily="18" charset="0"/>
                <a:cs typeface="Times New Roman" pitchFamily="18" charset="0"/>
              </a:rPr>
              <a:t/>
            </a:r>
            <a:br>
              <a:rPr lang="ru-RU" sz="2800" dirty="0">
                <a:solidFill>
                  <a:srgbClr val="FF0000"/>
                </a:solidFill>
                <a:latin typeface="Times New Roman" pitchFamily="18" charset="0"/>
                <a:cs typeface="Times New Roman" pitchFamily="18" charset="0"/>
              </a:rPr>
            </a:br>
            <a:endParaRPr lang="uk-UA" sz="1200" dirty="0">
              <a:latin typeface="Times New Roman" pitchFamily="18" charset="0"/>
              <a:cs typeface="Times New Roman" pitchFamily="18" charset="0"/>
            </a:endParaRPr>
          </a:p>
        </p:txBody>
      </p:sp>
      <p:sp>
        <p:nvSpPr>
          <p:cNvPr id="4" name="Объект 3"/>
          <p:cNvSpPr>
            <a:spLocks noGrp="1"/>
          </p:cNvSpPr>
          <p:nvPr>
            <p:ph sz="half" idx="1"/>
          </p:nvPr>
        </p:nvSpPr>
        <p:spPr/>
        <p:txBody>
          <a:bodyPr>
            <a:normAutofit/>
          </a:bodyPr>
          <a:lstStyle/>
          <a:p>
            <a:pPr marL="0" indent="0" algn="just">
              <a:buNone/>
            </a:pPr>
            <a:endParaRPr lang="ru-RU" sz="2000" dirty="0" smtClean="0">
              <a:latin typeface="Times New Roman" pitchFamily="18" charset="0"/>
              <a:cs typeface="Times New Roman" pitchFamily="18" charset="0"/>
            </a:endParaRPr>
          </a:p>
          <a:p>
            <a:pPr marL="0" indent="0" algn="just">
              <a:buNone/>
            </a:pPr>
            <a:endParaRPr lang="ru-RU" sz="2000" dirty="0">
              <a:latin typeface="Times New Roman" pitchFamily="18" charset="0"/>
              <a:cs typeface="Times New Roman" pitchFamily="18" charset="0"/>
            </a:endParaRPr>
          </a:p>
          <a:p>
            <a:pPr marL="0" indent="0" algn="just">
              <a:buNone/>
            </a:pPr>
            <a:endParaRPr lang="ru-RU" sz="2000" dirty="0" smtClean="0">
              <a:latin typeface="Times New Roman" pitchFamily="18" charset="0"/>
              <a:cs typeface="Times New Roman" pitchFamily="18" charset="0"/>
            </a:endParaRPr>
          </a:p>
          <a:p>
            <a:pPr marL="0" indent="0" algn="just">
              <a:buNone/>
            </a:pPr>
            <a:endParaRPr lang="ru-RU" sz="1600" dirty="0" smtClean="0">
              <a:latin typeface="Times New Roman" pitchFamily="18" charset="0"/>
              <a:cs typeface="Times New Roman" pitchFamily="18" charset="0"/>
            </a:endParaRPr>
          </a:p>
          <a:p>
            <a:pPr marL="0" indent="0" algn="just">
              <a:buNone/>
            </a:pPr>
            <a:endParaRPr lang="ru-RU" sz="1600" dirty="0">
              <a:latin typeface="Times New Roman" pitchFamily="18" charset="0"/>
              <a:cs typeface="Times New Roman" pitchFamily="18" charset="0"/>
            </a:endParaRPr>
          </a:p>
          <a:p>
            <a:pPr marL="0" indent="0" algn="just">
              <a:buNone/>
            </a:pPr>
            <a:endParaRPr lang="ru-RU" sz="1600" dirty="0" smtClean="0">
              <a:latin typeface="Times New Roman" pitchFamily="18" charset="0"/>
              <a:cs typeface="Times New Roman" pitchFamily="18" charset="0"/>
            </a:endParaRPr>
          </a:p>
          <a:p>
            <a:pPr marL="0" indent="0" algn="just">
              <a:buNone/>
            </a:pPr>
            <a:r>
              <a:rPr lang="ru-RU" sz="1600" dirty="0" smtClean="0">
                <a:latin typeface="Times New Roman" pitchFamily="18" charset="0"/>
                <a:cs typeface="Times New Roman" pitchFamily="18" charset="0"/>
              </a:rPr>
              <a:t>Українка</a:t>
            </a:r>
            <a:r>
              <a:rPr lang="ru-RU" sz="1600" dirty="0">
                <a:latin typeface="Times New Roman" pitchFamily="18" charset="0"/>
                <a:cs typeface="Times New Roman" pitchFamily="18" charset="0"/>
              </a:rPr>
              <a:t>, Л.    Вибрані твори: поезії, поеми, драматичні твори / Леся Українка. – К. : Дніпро, 1974. – 630 с</a:t>
            </a:r>
            <a:r>
              <a:rPr lang="ru-RU"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a:p>
            <a:pPr marL="0" indent="0" algn="just">
              <a:buNone/>
            </a:pPr>
            <a:r>
              <a:rPr lang="uk-UA" sz="1600" dirty="0" smtClean="0">
                <a:latin typeface="Times New Roman" pitchFamily="18" charset="0"/>
                <a:cs typeface="Times New Roman" pitchFamily="18" charset="0"/>
              </a:rPr>
              <a:t>До </a:t>
            </a:r>
            <a:r>
              <a:rPr lang="uk-UA" sz="1600" dirty="0">
                <a:latin typeface="Times New Roman" pitchFamily="18" charset="0"/>
                <a:cs typeface="Times New Roman" pitchFamily="18" charset="0"/>
              </a:rPr>
              <a:t>видання включено вибрані вірші, поеми та драматичні твори </a:t>
            </a:r>
            <a:r>
              <a:rPr lang="uk-UA" sz="1600" dirty="0" smtClean="0">
                <a:latin typeface="Times New Roman" pitchFamily="18" charset="0"/>
                <a:cs typeface="Times New Roman" pitchFamily="18" charset="0"/>
              </a:rPr>
              <a:t>видатної </a:t>
            </a:r>
            <a:r>
              <a:rPr lang="uk-UA" sz="1600" dirty="0">
                <a:latin typeface="Times New Roman" pitchFamily="18" charset="0"/>
                <a:cs typeface="Times New Roman" pitchFamily="18" charset="0"/>
              </a:rPr>
              <a:t>літераторки, без яких палітра української літератури втратила б свої найяскравіші барви.</a:t>
            </a:r>
          </a:p>
        </p:txBody>
      </p:sp>
      <p:pic>
        <p:nvPicPr>
          <p:cNvPr id="7" name="Объект 6"/>
          <p:cNvPicPr>
            <a:picLocks noGrp="1" noChangeAspect="1"/>
          </p:cNvPicPr>
          <p:nvPr>
            <p:ph sz="half" idx="2"/>
          </p:nvPr>
        </p:nvPicPr>
        <p:blipFill>
          <a:blip r:embed="rId2"/>
          <a:stretch>
            <a:fillRect/>
          </a:stretch>
        </p:blipFill>
        <p:spPr>
          <a:xfrm>
            <a:off x="5940152" y="980728"/>
            <a:ext cx="1944216" cy="244827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50" y="1052736"/>
            <a:ext cx="1688842" cy="2235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5673798" y="3429000"/>
            <a:ext cx="3290690" cy="3077766"/>
          </a:xfrm>
          <a:prstGeom prst="rect">
            <a:avLst/>
          </a:prstGeom>
        </p:spPr>
        <p:txBody>
          <a:bodyPr wrap="square">
            <a:spAutoFit/>
          </a:bodyPr>
          <a:lstStyle/>
          <a:p>
            <a:endParaRPr lang="ru-RU" sz="1600" dirty="0" smtClean="0">
              <a:solidFill>
                <a:prstClr val="black"/>
              </a:solidFill>
              <a:latin typeface="Times New Roman" pitchFamily="18" charset="0"/>
              <a:ea typeface="+mj-ea"/>
              <a:cs typeface="Times New Roman" pitchFamily="18" charset="0"/>
            </a:endParaRPr>
          </a:p>
          <a:p>
            <a:r>
              <a:rPr lang="ru-RU" sz="1600" dirty="0" smtClean="0">
                <a:solidFill>
                  <a:prstClr val="black"/>
                </a:solidFill>
                <a:latin typeface="Times New Roman" pitchFamily="18" charset="0"/>
                <a:ea typeface="+mj-ea"/>
                <a:cs typeface="Times New Roman" pitchFamily="18" charset="0"/>
              </a:rPr>
              <a:t>Українка</a:t>
            </a:r>
            <a:r>
              <a:rPr lang="ru-RU" sz="1600" dirty="0">
                <a:solidFill>
                  <a:prstClr val="black"/>
                </a:solidFill>
                <a:latin typeface="Times New Roman" pitchFamily="18" charset="0"/>
                <a:ea typeface="+mj-ea"/>
                <a:cs typeface="Times New Roman" pitchFamily="18" charset="0"/>
              </a:rPr>
              <a:t>, </a:t>
            </a:r>
            <a:r>
              <a:rPr lang="ru-RU" sz="1600" dirty="0" smtClean="0">
                <a:solidFill>
                  <a:prstClr val="black"/>
                </a:solidFill>
                <a:latin typeface="Times New Roman" pitchFamily="18" charset="0"/>
                <a:ea typeface="+mj-ea"/>
                <a:cs typeface="Times New Roman" pitchFamily="18" charset="0"/>
              </a:rPr>
              <a:t>Л.   </a:t>
            </a:r>
            <a:r>
              <a:rPr lang="ru-RU" sz="1600" dirty="0">
                <a:solidFill>
                  <a:prstClr val="black"/>
                </a:solidFill>
                <a:latin typeface="Times New Roman" pitchFamily="18" charset="0"/>
                <a:ea typeface="+mj-ea"/>
                <a:cs typeface="Times New Roman" pitchFamily="18" charset="0"/>
              </a:rPr>
              <a:t>Кримські </a:t>
            </a:r>
            <a:r>
              <a:rPr lang="ru-RU" sz="1600" dirty="0" smtClean="0">
                <a:solidFill>
                  <a:prstClr val="black"/>
                </a:solidFill>
                <a:latin typeface="Times New Roman" pitchFamily="18" charset="0"/>
                <a:ea typeface="+mj-ea"/>
                <a:cs typeface="Times New Roman" pitchFamily="18" charset="0"/>
              </a:rPr>
              <a:t>спогади</a:t>
            </a:r>
            <a:r>
              <a:rPr lang="ru-RU" sz="1600" dirty="0">
                <a:solidFill>
                  <a:prstClr val="black"/>
                </a:solidFill>
                <a:latin typeface="Times New Roman" pitchFamily="18" charset="0"/>
                <a:ea typeface="+mj-ea"/>
                <a:cs typeface="Times New Roman" pitchFamily="18" charset="0"/>
              </a:rPr>
              <a:t>: вірші, поеми, проза, листи / Леся Українка ; упоряд. В. Г. Іваненко. – Сімферополь : Таврія, 1986. – 304 </a:t>
            </a:r>
            <a:r>
              <a:rPr lang="ru-RU" sz="1600" dirty="0" smtClean="0">
                <a:solidFill>
                  <a:prstClr val="black"/>
                </a:solidFill>
                <a:latin typeface="Times New Roman" pitchFamily="18" charset="0"/>
                <a:ea typeface="+mj-ea"/>
                <a:cs typeface="Times New Roman" pitchFamily="18" charset="0"/>
              </a:rPr>
              <a:t>с</a:t>
            </a:r>
            <a:r>
              <a:rPr lang="ru-RU" sz="1600" dirty="0" smtClean="0">
                <a:solidFill>
                  <a:prstClr val="black"/>
                </a:solidFill>
                <a:latin typeface="Times New Roman" pitchFamily="18" charset="0"/>
                <a:ea typeface="+mj-ea"/>
                <a:cs typeface="Times New Roman" pitchFamily="18" charset="0"/>
              </a:rPr>
              <a:t>.</a:t>
            </a:r>
          </a:p>
          <a:p>
            <a:pPr algn="just"/>
            <a:r>
              <a:rPr lang="uk-UA" sz="1600" dirty="0">
                <a:latin typeface="Times New Roman" pitchFamily="18" charset="0"/>
                <a:cs typeface="Times New Roman" pitchFamily="18" charset="0"/>
              </a:rPr>
              <a:t>У книжку ввійшли твори, написані талановитою українською поетесою в Криму, а також листи.</a:t>
            </a:r>
          </a:p>
          <a:p>
            <a:endParaRPr lang="uk-UA" sz="1600" dirty="0">
              <a:solidFill>
                <a:prstClr val="black"/>
              </a:solidFill>
              <a:latin typeface="Times New Roman" pitchFamily="18" charset="0"/>
              <a:ea typeface="+mj-ea"/>
              <a:cs typeface="Times New Roman" pitchFamily="18" charset="0"/>
            </a:endParaRPr>
          </a:p>
          <a:p>
            <a:endParaRPr lang="uk-UA" sz="1600" dirty="0" smtClean="0">
              <a:solidFill>
                <a:prstClr val="black"/>
              </a:solidFill>
              <a:latin typeface="Times New Roman" pitchFamily="18" charset="0"/>
              <a:ea typeface="+mj-ea"/>
              <a:cs typeface="Times New Roman" pitchFamily="18" charset="0"/>
            </a:endParaRPr>
          </a:p>
          <a:p>
            <a:endParaRPr lang="ru-RU" dirty="0"/>
          </a:p>
        </p:txBody>
      </p:sp>
    </p:spTree>
    <p:extLst>
      <p:ext uri="{BB962C8B-B14F-4D97-AF65-F5344CB8AC3E}">
        <p14:creationId xmlns:p14="http://schemas.microsoft.com/office/powerpoint/2010/main" val="2360279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0" y="1600200"/>
            <a:ext cx="4038600" cy="45259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just">
              <a:buNone/>
            </a:pPr>
            <a:r>
              <a:rPr lang="ru-RU" sz="1800" dirty="0" smtClean="0">
                <a:latin typeface="Times New Roman" panose="02020603050405020304" pitchFamily="18" charset="0"/>
                <a:cs typeface="Times New Roman" panose="02020603050405020304" pitchFamily="18" charset="0"/>
              </a:rPr>
              <a:t>Українка</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Л</a:t>
            </a: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Лісова пісня: драма-</a:t>
            </a:r>
            <a:r>
              <a:rPr lang="ru-RU" sz="1800" dirty="0" err="1">
                <a:latin typeface="Times New Roman" panose="02020603050405020304" pitchFamily="18" charset="0"/>
                <a:cs typeface="Times New Roman" panose="02020603050405020304" pitchFamily="18" charset="0"/>
              </a:rPr>
              <a:t>феєрія</a:t>
            </a:r>
            <a:r>
              <a:rPr lang="ru-RU" sz="1800" dirty="0">
                <a:latin typeface="Times New Roman" panose="02020603050405020304" pitchFamily="18" charset="0"/>
                <a:cs typeface="Times New Roman" panose="02020603050405020304" pitchFamily="18" charset="0"/>
              </a:rPr>
              <a:t> / Леся Українка. – К. : Дніпро, 1970. – 126 с</a:t>
            </a:r>
            <a:r>
              <a:rPr lang="ru-RU" sz="1800" dirty="0" smtClean="0">
                <a:latin typeface="Times New Roman" panose="02020603050405020304" pitchFamily="18" charset="0"/>
                <a:cs typeface="Times New Roman" panose="02020603050405020304" pitchFamily="18" charset="0"/>
              </a:rPr>
              <a:t>.</a:t>
            </a: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endParaRPr lang="uk-UA" sz="1800" dirty="0">
              <a:latin typeface="Times New Roman" panose="02020603050405020304" pitchFamily="18" charset="0"/>
              <a:cs typeface="Times New Roman" panose="02020603050405020304" pitchFamily="18" charset="0"/>
            </a:endParaRPr>
          </a:p>
          <a:p>
            <a:pPr marL="0" indent="0">
              <a:buNone/>
            </a:pPr>
            <a:endParaRPr lang="uk-UA" sz="1800" dirty="0" smtClean="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24" b="1486"/>
          <a:stretch/>
        </p:blipFill>
        <p:spPr bwMode="auto">
          <a:xfrm>
            <a:off x="611560" y="260293"/>
            <a:ext cx="1822343" cy="262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07505" y="3954507"/>
            <a:ext cx="4392488" cy="2603790"/>
          </a:xfrm>
          <a:prstGeom prst="rect">
            <a:avLst/>
          </a:prstGeom>
        </p:spPr>
        <p:txBody>
          <a:bodyPr wrap="square">
            <a:spAutoFit/>
          </a:bodyPr>
          <a:lstStyle/>
          <a:p>
            <a:pPr lvl="0" algn="just">
              <a:spcBef>
                <a:spcPct val="20000"/>
              </a:spcBef>
            </a:pPr>
            <a:endParaRPr lang="uk-UA" sz="1600" dirty="0" smtClean="0">
              <a:solidFill>
                <a:prstClr val="black"/>
              </a:solidFill>
              <a:latin typeface="Times New Roman" pitchFamily="18" charset="0"/>
              <a:cs typeface="Times New Roman" pitchFamily="18" charset="0"/>
            </a:endParaRPr>
          </a:p>
          <a:p>
            <a:pPr lvl="0" algn="just">
              <a:spcBef>
                <a:spcPct val="20000"/>
              </a:spcBef>
            </a:pPr>
            <a:r>
              <a:rPr lang="uk-UA" sz="1600" dirty="0" smtClean="0">
                <a:solidFill>
                  <a:prstClr val="black"/>
                </a:solidFill>
                <a:latin typeface="Times New Roman" pitchFamily="18" charset="0"/>
                <a:cs typeface="Times New Roman" pitchFamily="18" charset="0"/>
              </a:rPr>
              <a:t>Один </a:t>
            </a:r>
            <a:r>
              <a:rPr lang="uk-UA" sz="1600" dirty="0">
                <a:solidFill>
                  <a:prstClr val="black"/>
                </a:solidFill>
                <a:latin typeface="Times New Roman" pitchFamily="18" charset="0"/>
                <a:cs typeface="Times New Roman" pitchFamily="18" charset="0"/>
              </a:rPr>
              <a:t>з найвизначніших творів Лесі Українки та і взагалі всього українського неоромантизму. Чудові фольклорний сюжет про кохання мавки та простого хлопця та серйозний філософський підтекст про єдність людини та природи. Колоритні образи, дивовижний романтизм та драматичність, цікава фольклорна основа і дуже вишукана мова – шедевр вартий уваги усіх любителів прекрасного. </a:t>
            </a:r>
            <a:endParaRPr lang="uk-UA" sz="1600" dirty="0">
              <a:solidFill>
                <a:prstClr val="black"/>
              </a:solidFill>
              <a:latin typeface="Times New Roman" pitchFamily="18" charset="0"/>
              <a:cs typeface="Times New Roman" pitchFamily="18" charset="0"/>
            </a:endParaRPr>
          </a:p>
        </p:txBody>
      </p:sp>
      <p:pic>
        <p:nvPicPr>
          <p:cNvPr id="7" name="Рисунок 6"/>
          <p:cNvPicPr>
            <a:picLocks noChangeAspect="1"/>
          </p:cNvPicPr>
          <p:nvPr/>
        </p:nvPicPr>
        <p:blipFill>
          <a:blip r:embed="rId3"/>
          <a:stretch>
            <a:fillRect/>
          </a:stretch>
        </p:blipFill>
        <p:spPr>
          <a:xfrm>
            <a:off x="5940152" y="260293"/>
            <a:ext cx="2024853" cy="2736659"/>
          </a:xfrm>
          <a:prstGeom prst="rect">
            <a:avLst/>
          </a:prstGeom>
        </p:spPr>
      </p:pic>
      <p:sp>
        <p:nvSpPr>
          <p:cNvPr id="8" name="Прямоугольник 7"/>
          <p:cNvSpPr/>
          <p:nvPr/>
        </p:nvSpPr>
        <p:spPr>
          <a:xfrm>
            <a:off x="5076056" y="3211847"/>
            <a:ext cx="3960440" cy="646331"/>
          </a:xfrm>
          <a:prstGeom prst="rect">
            <a:avLst/>
          </a:prstGeom>
        </p:spPr>
        <p:txBody>
          <a:bodyPr wrap="square">
            <a:spAutoFit/>
          </a:bodyPr>
          <a:lstStyle/>
          <a:p>
            <a:r>
              <a:rPr lang="ru-RU" dirty="0">
                <a:latin typeface="Times New Roman" pitchFamily="18" charset="0"/>
                <a:cs typeface="Times New Roman" pitchFamily="18" charset="0"/>
              </a:rPr>
              <a:t>Українка, </a:t>
            </a:r>
            <a:r>
              <a:rPr lang="ru-RU" dirty="0" smtClean="0">
                <a:latin typeface="Times New Roman" pitchFamily="18" charset="0"/>
                <a:cs typeface="Times New Roman" pitchFamily="18" charset="0"/>
              </a:rPr>
              <a:t>Л.   </a:t>
            </a:r>
            <a:r>
              <a:rPr lang="ru-RU" dirty="0">
                <a:latin typeface="Times New Roman" pitchFamily="18" charset="0"/>
                <a:cs typeface="Times New Roman" pitchFamily="18" charset="0"/>
              </a:rPr>
              <a:t>Лірика. Драми  / Леся Українка. – К. : Дніпро, 1986. – 415 с</a:t>
            </a:r>
            <a:r>
              <a:rPr lang="ru-RU" dirty="0"/>
              <a:t>. </a:t>
            </a:r>
          </a:p>
        </p:txBody>
      </p:sp>
      <p:sp>
        <p:nvSpPr>
          <p:cNvPr id="10" name="Прямоугольник 9"/>
          <p:cNvSpPr/>
          <p:nvPr/>
        </p:nvSpPr>
        <p:spPr>
          <a:xfrm>
            <a:off x="4788024" y="3954506"/>
            <a:ext cx="4176464" cy="2062103"/>
          </a:xfrm>
          <a:prstGeom prst="rect">
            <a:avLst/>
          </a:prstGeom>
        </p:spPr>
        <p:txBody>
          <a:bodyPr wrap="square">
            <a:spAutoFit/>
          </a:bodyPr>
          <a:lstStyle/>
          <a:p>
            <a:pPr algn="just"/>
            <a:r>
              <a:rPr lang="uk-UA" sz="1600" dirty="0">
                <a:latin typeface="Times New Roman" panose="02020603050405020304" pitchFamily="18" charset="0"/>
                <a:cs typeface="Times New Roman" panose="02020603050405020304" pitchFamily="18" charset="0"/>
              </a:rPr>
              <a:t>Леся Українка, подолавши тяжкий шлях, піднялася «на гору круту крем’яную», сягнула вершини людського духу. Без перебільшення можна сказати, що вона посідає гідне місце серед великих і безсмертних мужів, таких, як Гомер і Данте, Шекспір і Гете, Пушкін і Шевченко, Бетховен і Чайковський, Мікеланджело і Рембрандт. </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169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33375"/>
            <a:ext cx="8229600" cy="935385"/>
          </a:xfrm>
        </p:spPr>
        <p:txBody>
          <a:bodyPr>
            <a:normAutofit/>
          </a:bodyPr>
          <a:lstStyle/>
          <a:p>
            <a:r>
              <a:rPr lang="ru-RU" sz="2800" dirty="0" smtClean="0">
                <a:solidFill>
                  <a:srgbClr val="FF0000"/>
                </a:solidFill>
                <a:latin typeface="Times New Roman" pitchFamily="18" charset="0"/>
                <a:cs typeface="Times New Roman" pitchFamily="18" charset="0"/>
              </a:rPr>
              <a:t>Книги про життя і творчість Лесі Українки</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uk-UA" sz="1800" dirty="0">
              <a:latin typeface="Times New Roman" pitchFamily="18" charset="0"/>
              <a:cs typeface="Times New Roman" pitchFamily="18" charset="0"/>
            </a:endParaRPr>
          </a:p>
        </p:txBody>
      </p:sp>
      <p:pic>
        <p:nvPicPr>
          <p:cNvPr id="6" name="Объект 5"/>
          <p:cNvPicPr>
            <a:picLocks noGrp="1" noChangeAspect="1"/>
          </p:cNvPicPr>
          <p:nvPr>
            <p:ph sz="half" idx="4294967295"/>
          </p:nvPr>
        </p:nvPicPr>
        <p:blipFill>
          <a:blip r:embed="rId2"/>
          <a:stretch>
            <a:fillRect/>
          </a:stretch>
        </p:blipFill>
        <p:spPr>
          <a:xfrm>
            <a:off x="5580112" y="1133443"/>
            <a:ext cx="2088232" cy="2583589"/>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90" y="1133442"/>
            <a:ext cx="1944216" cy="258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5536" y="3863181"/>
            <a:ext cx="4104456" cy="2585323"/>
          </a:xfrm>
          <a:prstGeom prst="rect">
            <a:avLst/>
          </a:prstGeom>
        </p:spPr>
        <p:txBody>
          <a:bodyPr wrap="square">
            <a:spAutoFit/>
          </a:bodyPr>
          <a:lstStyle/>
          <a:p>
            <a:pPr algn="just"/>
            <a:r>
              <a:rPr lang="ru-RU" dirty="0">
                <a:latin typeface="Times New Roman" pitchFamily="18" charset="0"/>
                <a:cs typeface="Times New Roman" pitchFamily="18" charset="0"/>
              </a:rPr>
              <a:t>Леся </a:t>
            </a:r>
            <a:r>
              <a:rPr lang="ru-RU" dirty="0" smtClean="0">
                <a:latin typeface="Times New Roman" pitchFamily="18" charset="0"/>
                <a:cs typeface="Times New Roman" pitchFamily="18" charset="0"/>
              </a:rPr>
              <a:t>Українка : Життя </a:t>
            </a:r>
            <a:r>
              <a:rPr lang="ru-RU" dirty="0">
                <a:latin typeface="Times New Roman" pitchFamily="18" charset="0"/>
                <a:cs typeface="Times New Roman" pitchFamily="18" charset="0"/>
              </a:rPr>
              <a:t>і творчість в документах, фотографіях, ілюстраціях – К. : Рад. школа, 1986. – 287 с</a:t>
            </a:r>
            <a:r>
              <a:rPr lang="ru-RU" dirty="0" smtClean="0">
                <a:latin typeface="Times New Roman" pitchFamily="18" charset="0"/>
                <a:cs typeface="Times New Roman" pitchFamily="18" charset="0"/>
              </a:rPr>
              <a:t>.</a:t>
            </a:r>
          </a:p>
          <a:p>
            <a:pPr algn="just"/>
            <a:endParaRPr lang="uk-UA"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 альбомі використано матеріали, документи, ілюстрації  і листи видатної української поетеси Лесі Українки. </a:t>
            </a:r>
          </a:p>
          <a:p>
            <a:pPr algn="just"/>
            <a:endParaRPr lang="uk-UA" dirty="0" smtClean="0">
              <a:latin typeface="Times New Roman" pitchFamily="18" charset="0"/>
              <a:cs typeface="Times New Roman" pitchFamily="18" charset="0"/>
            </a:endParaRPr>
          </a:p>
          <a:p>
            <a:pPr algn="just"/>
            <a:endParaRPr lang="ru-RU" dirty="0"/>
          </a:p>
        </p:txBody>
      </p:sp>
      <p:sp>
        <p:nvSpPr>
          <p:cNvPr id="7" name="Прямоугольник 6"/>
          <p:cNvSpPr/>
          <p:nvPr/>
        </p:nvSpPr>
        <p:spPr>
          <a:xfrm>
            <a:off x="4960166" y="3876651"/>
            <a:ext cx="4076330" cy="646331"/>
          </a:xfrm>
          <a:prstGeom prst="rect">
            <a:avLst/>
          </a:prstGeom>
        </p:spPr>
        <p:txBody>
          <a:bodyPr wrap="square">
            <a:spAutoFit/>
          </a:bodyPr>
          <a:lstStyle/>
          <a:p>
            <a:pPr algn="just"/>
            <a:r>
              <a:rPr lang="ru-RU" dirty="0" smtClean="0">
                <a:latin typeface="Times New Roman" pitchFamily="18" charset="0"/>
                <a:cs typeface="Times New Roman" pitchFamily="18" charset="0"/>
              </a:rPr>
              <a:t>Костенко</a:t>
            </a:r>
            <a:r>
              <a:rPr lang="ru-RU" dirty="0">
                <a:latin typeface="Times New Roman" pitchFamily="18" charset="0"/>
                <a:cs typeface="Times New Roman" pitchFamily="18" charset="0"/>
              </a:rPr>
              <a:t>, А. Леся Українка  / А. Костенко. – К. : Дніпро, 1985. – 393 с.</a:t>
            </a:r>
            <a:endParaRPr lang="ru-RU" dirty="0"/>
          </a:p>
        </p:txBody>
      </p:sp>
      <p:sp>
        <p:nvSpPr>
          <p:cNvPr id="8" name="Прямоугольник 7"/>
          <p:cNvSpPr/>
          <p:nvPr/>
        </p:nvSpPr>
        <p:spPr>
          <a:xfrm>
            <a:off x="4960166" y="4498574"/>
            <a:ext cx="4183834" cy="2308324"/>
          </a:xfrm>
          <a:prstGeom prst="rect">
            <a:avLst/>
          </a:prstGeom>
        </p:spPr>
        <p:txBody>
          <a:bodyPr wrap="square">
            <a:spAutoFit/>
          </a:bodyPr>
          <a:lstStyle/>
          <a:p>
            <a:pPr algn="just"/>
            <a:endParaRPr lang="uk-UA" sz="1600" dirty="0" smtClean="0">
              <a:latin typeface="Times New Roman" pitchFamily="18" charset="0"/>
              <a:cs typeface="Times New Roman" pitchFamily="18" charset="0"/>
            </a:endParaRPr>
          </a:p>
          <a:p>
            <a:pPr algn="just"/>
            <a:r>
              <a:rPr lang="uk-UA" sz="1600" dirty="0" smtClean="0">
                <a:latin typeface="Times New Roman" pitchFamily="18" charset="0"/>
                <a:cs typeface="Times New Roman" pitchFamily="18" charset="0"/>
              </a:rPr>
              <a:t>Книга </a:t>
            </a:r>
            <a:r>
              <a:rPr lang="uk-UA" sz="1600" dirty="0">
                <a:latin typeface="Times New Roman" pitchFamily="18" charset="0"/>
                <a:cs typeface="Times New Roman" pitchFamily="18" charset="0"/>
              </a:rPr>
              <a:t>розповідає про долю і звитягу Лесі Українки - людини надзвичайної навіть серед рівних їй за геніальністю.</a:t>
            </a:r>
          </a:p>
          <a:p>
            <a:pPr algn="just"/>
            <a:r>
              <a:rPr lang="uk-UA" sz="1600" dirty="0">
                <a:latin typeface="Times New Roman" pitchFamily="18" charset="0"/>
                <a:cs typeface="Times New Roman" pitchFamily="18" charset="0"/>
              </a:rPr>
              <a:t>Уявлення про багатогранність легендарної постаті дає вдале поєднання відомої повісті Анатоля Костенко з листами та іншими документальними матеріалами, пов'язаними із життям і творчістю великої поетеси. </a:t>
            </a:r>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1498195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fontScale="90000"/>
          </a:bodyPr>
          <a:lstStyle/>
          <a:p>
            <a:pPr algn="just"/>
            <a:r>
              <a:rPr lang="ru-RU" dirty="0"/>
              <a:t/>
            </a:r>
            <a:br>
              <a:rPr lang="ru-RU" dirty="0"/>
            </a:br>
            <a:endParaRPr lang="uk-U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4637"/>
            <a:ext cx="1800200" cy="251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16099" y="2851105"/>
            <a:ext cx="3735821" cy="2862322"/>
          </a:xfrm>
          <a:prstGeom prst="rect">
            <a:avLst/>
          </a:prstGeom>
        </p:spPr>
        <p:txBody>
          <a:bodyPr wrap="square">
            <a:spAutoFit/>
          </a:bodyPr>
          <a:lstStyle/>
          <a:p>
            <a:pPr algn="just"/>
            <a:r>
              <a:rPr lang="ru-RU" dirty="0"/>
              <a:t> </a:t>
            </a:r>
            <a:endParaRPr lang="ru-RU" dirty="0" smtClean="0"/>
          </a:p>
          <a:p>
            <a:pPr algn="just"/>
            <a:r>
              <a:rPr lang="ru-RU" dirty="0" err="1" smtClean="0">
                <a:latin typeface="Times New Roman" panose="02020603050405020304" pitchFamily="18" charset="0"/>
                <a:cs typeface="Times New Roman" panose="02020603050405020304" pitchFamily="18" charset="0"/>
              </a:rPr>
              <a:t>Демська-Будзуляк</a:t>
            </a:r>
            <a:r>
              <a:rPr lang="ru-RU" dirty="0">
                <a:latin typeface="Times New Roman" panose="02020603050405020304" pitchFamily="18" charset="0"/>
                <a:cs typeface="Times New Roman" panose="02020603050405020304" pitchFamily="18" charset="0"/>
              </a:rPr>
              <a:t>, Л. 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Драма </a:t>
            </a:r>
            <a:r>
              <a:rPr lang="ru-RU" dirty="0" err="1">
                <a:latin typeface="Times New Roman" panose="02020603050405020304" pitchFamily="18" charset="0"/>
                <a:cs typeface="Times New Roman" panose="02020603050405020304" pitchFamily="18" charset="0"/>
              </a:rPr>
              <a:t>свободи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модернізмі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Пророчі</a:t>
            </a:r>
            <a:r>
              <a:rPr lang="ru-RU" dirty="0">
                <a:latin typeface="Times New Roman" panose="02020603050405020304" pitchFamily="18" charset="0"/>
                <a:cs typeface="Times New Roman" panose="02020603050405020304" pitchFamily="18" charset="0"/>
              </a:rPr>
              <a:t> голоси </a:t>
            </a:r>
            <a:r>
              <a:rPr lang="ru-RU" dirty="0" err="1">
                <a:latin typeface="Times New Roman" panose="02020603050405020304" pitchFamily="18" charset="0"/>
                <a:cs typeface="Times New Roman" panose="02020603050405020304" pitchFamily="18" charset="0"/>
              </a:rPr>
              <a:t>драматургії</a:t>
            </a:r>
            <a:r>
              <a:rPr lang="ru-RU" dirty="0">
                <a:latin typeface="Times New Roman" panose="02020603050405020304" pitchFamily="18" charset="0"/>
                <a:cs typeface="Times New Roman" panose="02020603050405020304" pitchFamily="18" charset="0"/>
              </a:rPr>
              <a:t> Лесі Українки </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монографія</a:t>
            </a:r>
            <a:r>
              <a:rPr lang="ru-RU" dirty="0">
                <a:latin typeface="Times New Roman" panose="02020603050405020304" pitchFamily="18" charset="0"/>
                <a:cs typeface="Times New Roman" panose="02020603050405020304" pitchFamily="18" charset="0"/>
              </a:rPr>
              <a:t> / Л. М. </a:t>
            </a:r>
            <a:r>
              <a:rPr lang="ru-RU" dirty="0" err="1">
                <a:latin typeface="Times New Roman" panose="02020603050405020304" pitchFamily="18" charset="0"/>
                <a:cs typeface="Times New Roman" panose="02020603050405020304" pitchFamily="18" charset="0"/>
              </a:rPr>
              <a:t>Демська-Будзуляк</a:t>
            </a:r>
            <a:r>
              <a:rPr lang="ru-RU" dirty="0">
                <a:latin typeface="Times New Roman" panose="02020603050405020304" pitchFamily="18" charset="0"/>
                <a:cs typeface="Times New Roman" panose="02020603050405020304" pitchFamily="18" charset="0"/>
              </a:rPr>
              <a:t>. - К. : </a:t>
            </a:r>
            <a:r>
              <a:rPr lang="ru-RU" dirty="0" err="1">
                <a:latin typeface="Times New Roman" panose="02020603050405020304" pitchFamily="18" charset="0"/>
                <a:cs typeface="Times New Roman" panose="02020603050405020304" pitchFamily="18" charset="0"/>
              </a:rPr>
              <a:t>Академвидав</a:t>
            </a:r>
            <a:r>
              <a:rPr lang="ru-RU" dirty="0">
                <a:latin typeface="Times New Roman" panose="02020603050405020304" pitchFamily="18" charset="0"/>
                <a:cs typeface="Times New Roman" panose="02020603050405020304" pitchFamily="18" charset="0"/>
              </a:rPr>
              <a:t>, 2009. - 184 с. </a:t>
            </a:r>
            <a:endParaRPr lang="ru-RU" dirty="0" smtClean="0">
              <a:latin typeface="Times New Roman" panose="02020603050405020304" pitchFamily="18" charset="0"/>
              <a:cs typeface="Times New Roman" panose="02020603050405020304" pitchFamily="18" charset="0"/>
            </a:endParaRPr>
          </a:p>
          <a:p>
            <a:pPr algn="just"/>
            <a:endParaRPr lang="uk-UA" dirty="0" smtClean="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79512" y="4421896"/>
            <a:ext cx="3672408" cy="2308324"/>
          </a:xfrm>
          <a:prstGeom prst="rect">
            <a:avLst/>
          </a:prstGeom>
        </p:spPr>
        <p:txBody>
          <a:bodyPr wrap="square">
            <a:spAutoFit/>
          </a:bodyPr>
          <a:lstStyle/>
          <a:p>
            <a:pPr algn="just"/>
            <a:endParaRPr lang="ru-RU" sz="1600" dirty="0" smtClean="0">
              <a:latin typeface="Times New Roman" panose="02020603050405020304" pitchFamily="18" charset="0"/>
              <a:cs typeface="Times New Roman" panose="02020603050405020304" pitchFamily="18" charset="0"/>
            </a:endParaRPr>
          </a:p>
          <a:p>
            <a:pPr algn="just"/>
            <a:endParaRPr lang="ru-RU" sz="1600" dirty="0" smtClean="0">
              <a:latin typeface="Times New Roman" panose="02020603050405020304" pitchFamily="18" charset="0"/>
              <a:cs typeface="Times New Roman" panose="02020603050405020304" pitchFamily="18" charset="0"/>
            </a:endParaRPr>
          </a:p>
          <a:p>
            <a:pPr algn="just"/>
            <a:r>
              <a:rPr lang="ru-RU" sz="1600" dirty="0" err="1" smtClean="0">
                <a:latin typeface="Times New Roman" panose="02020603050405020304" pitchFamily="18" charset="0"/>
                <a:cs typeface="Times New Roman" panose="02020603050405020304" pitchFamily="18" charset="0"/>
              </a:rPr>
              <a:t>Кожна</a:t>
            </a:r>
            <a:r>
              <a:rPr lang="ru-RU" sz="1600" dirty="0" smtClean="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епоха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наснажується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своїми</a:t>
            </a:r>
            <a:r>
              <a:rPr lang="ru-RU" sz="1600" dirty="0">
                <a:latin typeface="Times New Roman" panose="02020603050405020304" pitchFamily="18" charset="0"/>
                <a:cs typeface="Times New Roman" panose="02020603050405020304" pitchFamily="18" charset="0"/>
              </a:rPr>
              <a:t> великими </a:t>
            </a:r>
            <a:r>
              <a:rPr lang="ru-RU" sz="1600" dirty="0" err="1">
                <a:latin typeface="Times New Roman" panose="02020603050405020304" pitchFamily="18" charset="0"/>
                <a:cs typeface="Times New Roman" panose="02020603050405020304" pitchFamily="18" charset="0"/>
              </a:rPr>
              <a:t>ідеями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питома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сутність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живить </a:t>
            </a:r>
            <a:r>
              <a:rPr lang="ru-RU" sz="1600" dirty="0" err="1" smtClean="0">
                <a:latin typeface="Times New Roman" panose="02020603050405020304" pitchFamily="18" charset="0"/>
                <a:cs typeface="Times New Roman" panose="02020603050405020304" pitchFamily="18" charset="0"/>
              </a:rPr>
              <a:t>людство</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 </a:t>
            </a:r>
            <a:r>
              <a:rPr lang="ru-RU" sz="1600" dirty="0" err="1">
                <a:latin typeface="Times New Roman" panose="02020603050405020304" pitchFamily="18" charset="0"/>
                <a:cs typeface="Times New Roman" panose="02020603050405020304" pitchFamily="18" charset="0"/>
              </a:rPr>
              <a:t>всіх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етапах</a:t>
            </a:r>
            <a:r>
              <a:rPr lang="ru-RU" sz="1600" dirty="0">
                <a:latin typeface="Times New Roman" panose="02020603050405020304" pitchFamily="18" charset="0"/>
                <a:cs typeface="Times New Roman" panose="02020603050405020304" pitchFamily="18" charset="0"/>
              </a:rPr>
              <a:t> духовного </a:t>
            </a:r>
            <a:r>
              <a:rPr lang="ru-RU" sz="1600" dirty="0" err="1">
                <a:latin typeface="Times New Roman" panose="02020603050405020304" pitchFamily="18" charset="0"/>
                <a:cs typeface="Times New Roman" panose="02020603050405020304" pitchFamily="18" charset="0"/>
              </a:rPr>
              <a:t>розвитку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Серед</a:t>
            </a:r>
            <a:r>
              <a:rPr lang="ru-RU" sz="1600" dirty="0">
                <a:latin typeface="Times New Roman" panose="02020603050405020304" pitchFamily="18" charset="0"/>
                <a:cs typeface="Times New Roman" panose="02020603050405020304" pitchFamily="18" charset="0"/>
              </a:rPr>
              <a:t> них- </a:t>
            </a:r>
            <a:r>
              <a:rPr lang="ru-RU" sz="1600" dirty="0" err="1">
                <a:latin typeface="Times New Roman" panose="02020603050405020304" pitchFamily="18" charset="0"/>
                <a:cs typeface="Times New Roman" panose="02020603050405020304" pitchFamily="18" charset="0"/>
              </a:rPr>
              <a:t>ідея</a:t>
            </a:r>
            <a:r>
              <a:rPr lang="ru-RU" sz="1600" dirty="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свободи</a:t>
            </a:r>
            <a:r>
              <a:rPr lang="ru-RU" sz="1600" dirty="0">
                <a:latin typeface="Times New Roman" panose="02020603050405020304" pitchFamily="18" charset="0"/>
                <a:cs typeface="Times New Roman" panose="02020603050405020304" pitchFamily="18" charset="0"/>
              </a:rPr>
              <a:t>. Феномен </a:t>
            </a:r>
            <a:r>
              <a:rPr lang="ru-RU" sz="1600" dirty="0" err="1">
                <a:latin typeface="Times New Roman" panose="02020603050405020304" pitchFamily="18" charset="0"/>
                <a:cs typeface="Times New Roman" panose="02020603050405020304" pitchFamily="18" charset="0"/>
              </a:rPr>
              <a:t>свободи</a:t>
            </a:r>
            <a:r>
              <a:rPr lang="ru-RU" sz="1600" dirty="0">
                <a:latin typeface="Times New Roman" panose="02020603050405020304" pitchFamily="18" charset="0"/>
                <a:cs typeface="Times New Roman" panose="02020603050405020304" pitchFamily="18" charset="0"/>
              </a:rPr>
              <a:t> є одним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центральних</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драматургічній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спадщині</a:t>
            </a:r>
            <a:r>
              <a:rPr lang="ru-RU" sz="1600" dirty="0">
                <a:latin typeface="Times New Roman" panose="02020603050405020304" pitchFamily="18" charset="0"/>
                <a:cs typeface="Times New Roman" panose="02020603050405020304" pitchFamily="18" charset="0"/>
              </a:rPr>
              <a:t> Лесі Українки. </a:t>
            </a:r>
          </a:p>
        </p:txBody>
      </p:sp>
      <p:pic>
        <p:nvPicPr>
          <p:cNvPr id="10" name="Рисунок 9"/>
          <p:cNvPicPr>
            <a:picLocks noChangeAspect="1"/>
          </p:cNvPicPr>
          <p:nvPr/>
        </p:nvPicPr>
        <p:blipFill>
          <a:blip r:embed="rId3"/>
          <a:stretch>
            <a:fillRect/>
          </a:stretch>
        </p:blipFill>
        <p:spPr>
          <a:xfrm>
            <a:off x="6012160" y="274637"/>
            <a:ext cx="1956986" cy="2576467"/>
          </a:xfrm>
          <a:prstGeom prst="rect">
            <a:avLst/>
          </a:prstGeom>
        </p:spPr>
      </p:pic>
      <p:sp>
        <p:nvSpPr>
          <p:cNvPr id="11" name="Прямоугольник 10"/>
          <p:cNvSpPr/>
          <p:nvPr/>
        </p:nvSpPr>
        <p:spPr>
          <a:xfrm>
            <a:off x="4427984" y="2851105"/>
            <a:ext cx="4572000" cy="1477328"/>
          </a:xfrm>
          <a:prstGeom prst="rect">
            <a:avLst/>
          </a:prstGeom>
        </p:spPr>
        <p:txBody>
          <a:bodyPr>
            <a:spAutoFit/>
          </a:bodyPr>
          <a:lstStyle/>
          <a:p>
            <a:pPr algn="just"/>
            <a:endParaRPr lang="ru-RU" dirty="0" smtClean="0"/>
          </a:p>
          <a:p>
            <a:pPr algn="just"/>
            <a:r>
              <a:rPr lang="ru-RU" dirty="0" smtClean="0"/>
              <a:t> </a:t>
            </a:r>
            <a:r>
              <a:rPr lang="ru-RU" dirty="0" err="1">
                <a:latin typeface="Times New Roman" panose="02020603050405020304" pitchFamily="18" charset="0"/>
                <a:cs typeface="Times New Roman" panose="02020603050405020304" pitchFamily="18" charset="0"/>
              </a:rPr>
              <a:t>Струцюк</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 </a:t>
            </a:r>
            <a:r>
              <a:rPr lang="ru-RU" dirty="0" err="1" smtClean="0">
                <a:latin typeface="Times New Roman" panose="02020603050405020304" pitchFamily="18" charset="0"/>
                <a:cs typeface="Times New Roman" panose="02020603050405020304" pitchFamily="18" charset="0"/>
              </a:rPr>
              <a:t>Колодежненский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литературно-мемориальный музей Леси Украинки </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путиводитель</a:t>
            </a:r>
            <a:r>
              <a:rPr lang="ru-RU" dirty="0">
                <a:latin typeface="Times New Roman" panose="02020603050405020304" pitchFamily="18" charset="0"/>
                <a:cs typeface="Times New Roman" panose="02020603050405020304" pitchFamily="18" charset="0"/>
              </a:rPr>
              <a:t> / И. </a:t>
            </a:r>
            <a:r>
              <a:rPr lang="ru-RU" dirty="0" err="1">
                <a:latin typeface="Times New Roman" panose="02020603050405020304" pitchFamily="18" charset="0"/>
                <a:cs typeface="Times New Roman" panose="02020603050405020304" pitchFamily="18" charset="0"/>
              </a:rPr>
              <a:t>Струцюк</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Чернецкий</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Львів</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Каменяр</a:t>
            </a:r>
            <a:r>
              <a:rPr lang="ru-RU" dirty="0">
                <a:latin typeface="Times New Roman" panose="02020603050405020304" pitchFamily="18" charset="0"/>
                <a:cs typeface="Times New Roman" panose="02020603050405020304" pitchFamily="18" charset="0"/>
              </a:rPr>
              <a:t>, 1986. - 70 с. </a:t>
            </a:r>
          </a:p>
        </p:txBody>
      </p:sp>
      <p:sp>
        <p:nvSpPr>
          <p:cNvPr id="13" name="Объект 3"/>
          <p:cNvSpPr txBox="1">
            <a:spLocks/>
          </p:cNvSpPr>
          <p:nvPr/>
        </p:nvSpPr>
        <p:spPr>
          <a:xfrm>
            <a:off x="4644008" y="4725144"/>
            <a:ext cx="4042792" cy="16561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1600" dirty="0" err="1" smtClean="0">
                <a:latin typeface="Times New Roman" pitchFamily="18" charset="0"/>
                <a:cs typeface="Times New Roman" pitchFamily="18" charset="0"/>
              </a:rPr>
              <a:t>Путівник</a:t>
            </a:r>
            <a:r>
              <a:rPr lang="ru-RU" sz="1600" dirty="0" smtClean="0">
                <a:latin typeface="Times New Roman" pitchFamily="18" charset="0"/>
                <a:cs typeface="Times New Roman" pitchFamily="18" charset="0"/>
              </a:rPr>
              <a:t> по </a:t>
            </a:r>
            <a:r>
              <a:rPr lang="ru-RU" sz="1600" dirty="0" err="1" smtClean="0">
                <a:latin typeface="Times New Roman" pitchFamily="18" charset="0"/>
                <a:cs typeface="Times New Roman" pitchFamily="18" charset="0"/>
              </a:rPr>
              <a:t>експозиції</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літературно-меморіального</a:t>
            </a:r>
            <a:r>
              <a:rPr lang="ru-RU" sz="1600" dirty="0" smtClean="0">
                <a:latin typeface="Times New Roman" pitchFamily="18" charset="0"/>
                <a:cs typeface="Times New Roman" pitchFamily="18" charset="0"/>
              </a:rPr>
              <a:t> музею Лесі Українки, по </a:t>
            </a:r>
            <a:r>
              <a:rPr lang="ru-RU" sz="1600" dirty="0" err="1" smtClean="0">
                <a:latin typeface="Times New Roman" pitchFamily="18" charset="0"/>
                <a:cs typeface="Times New Roman" pitchFamily="18" charset="0"/>
              </a:rPr>
              <a:t>пам’ятних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місцях</a:t>
            </a:r>
            <a:r>
              <a:rPr lang="ru-RU" sz="1600" dirty="0" smtClean="0">
                <a:latin typeface="Times New Roman" pitchFamily="18" charset="0"/>
                <a:cs typeface="Times New Roman" pitchFamily="18" charset="0"/>
              </a:rPr>
              <a:t> в Колодяжному, </a:t>
            </a:r>
            <a:r>
              <a:rPr lang="ru-RU" sz="1600" dirty="0" err="1" smtClean="0">
                <a:latin typeface="Times New Roman" pitchFamily="18" charset="0"/>
                <a:cs typeface="Times New Roman" pitchFamily="18" charset="0"/>
              </a:rPr>
              <a:t>пов’язаних</a:t>
            </a:r>
            <a:r>
              <a:rPr lang="ru-RU" sz="1600" dirty="0" smtClean="0">
                <a:latin typeface="Times New Roman" pitchFamily="18" charset="0"/>
                <a:cs typeface="Times New Roman" pitchFamily="18" charset="0"/>
              </a:rPr>
              <a:t> з </a:t>
            </a:r>
            <a:r>
              <a:rPr lang="ru-RU" sz="1600" dirty="0" err="1" smtClean="0">
                <a:latin typeface="Times New Roman" pitchFamily="18" charset="0"/>
                <a:cs typeface="Times New Roman" pitchFamily="18" charset="0"/>
              </a:rPr>
              <a:t>життям</a:t>
            </a:r>
            <a:r>
              <a:rPr lang="ru-RU" sz="1600" dirty="0" smtClean="0">
                <a:latin typeface="Times New Roman" pitchFamily="18" charset="0"/>
                <a:cs typeface="Times New Roman" pitchFamily="18" charset="0"/>
              </a:rPr>
              <a:t> і </a:t>
            </a:r>
            <a:r>
              <a:rPr lang="ru-RU" sz="1600" dirty="0" err="1" smtClean="0">
                <a:latin typeface="Times New Roman" pitchFamily="18" charset="0"/>
                <a:cs typeface="Times New Roman" pitchFamily="18" charset="0"/>
              </a:rPr>
              <a:t>творчістю</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великої</a:t>
            </a:r>
            <a:r>
              <a:rPr lang="ru-RU" sz="1600" dirty="0" smtClean="0">
                <a:latin typeface="Times New Roman" pitchFamily="18" charset="0"/>
                <a:cs typeface="Times New Roman" pitchFamily="18" charset="0"/>
              </a:rPr>
              <a:t> української поетеси.</a:t>
            </a:r>
          </a:p>
          <a:p>
            <a:pPr algn="just"/>
            <a:endParaRPr lang="ru-RU" sz="1400" dirty="0" smtClean="0">
              <a:latin typeface="Times New Roman" pitchFamily="18" charset="0"/>
              <a:cs typeface="Times New Roman" pitchFamily="18" charset="0"/>
            </a:endParaRPr>
          </a:p>
          <a:p>
            <a:pPr marL="0" indent="0">
              <a:buNone/>
            </a:pPr>
            <a:endParaRPr lang="uk-UA" dirty="0"/>
          </a:p>
        </p:txBody>
      </p:sp>
    </p:spTree>
    <p:extLst>
      <p:ext uri="{BB962C8B-B14F-4D97-AF65-F5344CB8AC3E}">
        <p14:creationId xmlns:p14="http://schemas.microsoft.com/office/powerpoint/2010/main" val="2632695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TotalTime>
  <Words>1069</Words>
  <Application>Microsoft Office PowerPoint</Application>
  <PresentationFormat>Экран (4:3)</PresentationFormat>
  <Paragraphs>95</Paragraphs>
  <Slides>12</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   Я В СЕРЦІ МАЮ ТЕ, ЩО НЕ ВМИРАЄ...  До 145-річчя від дня народження Лесі Українки  (1871-1913) </vt:lpstr>
      <vt:lpstr> Українська дворянська родина  Косачів-Драгоманових  </vt:lpstr>
      <vt:lpstr>Як дитиною, бувало…</vt:lpstr>
      <vt:lpstr>Це була війна життя і смерті</vt:lpstr>
      <vt:lpstr>Як я люблю оці години праці… </vt:lpstr>
      <vt:lpstr>Твори  Лесі Українки у фондах бібліотеки ТНЕУ </vt:lpstr>
      <vt:lpstr>Презентация PowerPoint</vt:lpstr>
      <vt:lpstr>Книги про життя і творчість Лесі Українки </vt:lpstr>
      <vt:lpstr> </vt:lpstr>
      <vt:lpstr>Полетіла «на крилах пісні»</vt:lpstr>
      <vt:lpstr>В пам’яті народу </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Працівники бібліографічного відділу</dc:creator>
  <cp:lastModifiedBy>RePack by Diakov</cp:lastModifiedBy>
  <cp:revision>107</cp:revision>
  <dcterms:created xsi:type="dcterms:W3CDTF">2016-02-01T13:20:37Z</dcterms:created>
  <dcterms:modified xsi:type="dcterms:W3CDTF">2016-02-20T14:55:02Z</dcterms:modified>
</cp:coreProperties>
</file>